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706" r:id="rId3"/>
  </p:sldMasterIdLst>
  <p:notesMasterIdLst>
    <p:notesMasterId r:id="rId18"/>
  </p:notesMasterIdLst>
  <p:sldIdLst>
    <p:sldId id="277" r:id="rId4"/>
    <p:sldId id="301" r:id="rId5"/>
    <p:sldId id="302" r:id="rId6"/>
    <p:sldId id="303" r:id="rId7"/>
    <p:sldId id="304" r:id="rId8"/>
    <p:sldId id="305" r:id="rId9"/>
    <p:sldId id="306" r:id="rId10"/>
    <p:sldId id="294" r:id="rId11"/>
    <p:sldId id="290" r:id="rId12"/>
    <p:sldId id="280" r:id="rId13"/>
    <p:sldId id="287" r:id="rId14"/>
    <p:sldId id="281" r:id="rId15"/>
    <p:sldId id="296" r:id="rId16"/>
    <p:sldId id="300"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1" autoAdjust="0"/>
    <p:restoredTop sz="95161" autoAdjust="0"/>
  </p:normalViewPr>
  <p:slideViewPr>
    <p:cSldViewPr snapToGrid="0">
      <p:cViewPr varScale="1">
        <p:scale>
          <a:sx n="109" d="100"/>
          <a:sy n="109" d="100"/>
        </p:scale>
        <p:origin x="1716"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20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EA8A1-9946-49D4-A240-1057B4CCA40D}" type="datetimeFigureOut">
              <a:rPr lang="fr-BE" smtClean="0"/>
              <a:t>26-04-18</a:t>
            </a:fld>
            <a:endParaRPr lang="fr-BE"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8D1CE-489F-4A46-8B8F-4CF83AA083E0}" type="slidenum">
              <a:rPr lang="fr-BE" smtClean="0"/>
              <a:t>‹nr.›</a:t>
            </a:fld>
            <a:endParaRPr lang="fr-BE" dirty="0"/>
          </a:p>
        </p:txBody>
      </p:sp>
    </p:spTree>
    <p:extLst>
      <p:ext uri="{BB962C8B-B14F-4D97-AF65-F5344CB8AC3E}">
        <p14:creationId xmlns:p14="http://schemas.microsoft.com/office/powerpoint/2010/main" val="281707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Patienten</a:t>
            </a:r>
            <a:r>
              <a:rPr lang="fr-BE" dirty="0" smtClean="0"/>
              <a:t> die </a:t>
            </a:r>
            <a:r>
              <a:rPr lang="fr-BE" dirty="0" err="1" smtClean="0"/>
              <a:t>zelf</a:t>
            </a:r>
            <a:r>
              <a:rPr lang="fr-BE" dirty="0" smtClean="0"/>
              <a:t> </a:t>
            </a:r>
            <a:r>
              <a:rPr lang="fr-BE" dirty="0" err="1" smtClean="0"/>
              <a:t>een</a:t>
            </a:r>
            <a:r>
              <a:rPr lang="fr-BE" dirty="0" smtClean="0"/>
              <a:t> </a:t>
            </a:r>
            <a:r>
              <a:rPr lang="fr-BE" dirty="0" err="1" smtClean="0"/>
              <a:t>voorstel</a:t>
            </a:r>
            <a:r>
              <a:rPr lang="fr-BE" dirty="0" smtClean="0"/>
              <a:t> </a:t>
            </a:r>
            <a:r>
              <a:rPr lang="fr-BE" dirty="0" err="1" smtClean="0"/>
              <a:t>doen</a:t>
            </a:r>
            <a:r>
              <a:rPr lang="fr-BE" dirty="0" smtClean="0"/>
              <a:t> om </a:t>
            </a:r>
            <a:r>
              <a:rPr lang="fr-BE" dirty="0" err="1" smtClean="0"/>
              <a:t>naar</a:t>
            </a:r>
            <a:r>
              <a:rPr lang="fr-BE" dirty="0" smtClean="0"/>
              <a:t> en </a:t>
            </a:r>
            <a:r>
              <a:rPr lang="fr-BE" dirty="0" err="1" smtClean="0"/>
              <a:t>wzc</a:t>
            </a:r>
            <a:r>
              <a:rPr lang="fr-BE" dirty="0" smtClean="0"/>
              <a:t> te </a:t>
            </a:r>
            <a:r>
              <a:rPr lang="fr-BE" dirty="0" err="1" smtClean="0"/>
              <a:t>gaan</a:t>
            </a:r>
            <a:r>
              <a:rPr lang="fr-BE" dirty="0" smtClean="0"/>
              <a:t> </a:t>
            </a:r>
            <a:r>
              <a:rPr lang="fr-BE" dirty="0" err="1" smtClean="0"/>
              <a:t>komt</a:t>
            </a:r>
            <a:r>
              <a:rPr lang="fr-BE" dirty="0" smtClean="0"/>
              <a:t> niet/</a:t>
            </a:r>
            <a:r>
              <a:rPr lang="fr-BE" dirty="0" err="1" smtClean="0"/>
              <a:t>zelden</a:t>
            </a:r>
            <a:r>
              <a:rPr lang="fr-BE" dirty="0" smtClean="0"/>
              <a:t>  </a:t>
            </a:r>
            <a:r>
              <a:rPr lang="fr-BE" dirty="0" err="1" smtClean="0"/>
              <a:t>voor</a:t>
            </a:r>
            <a:r>
              <a:rPr lang="fr-BE" baseline="0" dirty="0" smtClean="0"/>
              <a:t> </a:t>
            </a:r>
            <a:r>
              <a:rPr lang="fr-BE" baseline="0" dirty="0" err="1" smtClean="0"/>
              <a:t>meestal</a:t>
            </a:r>
            <a:r>
              <a:rPr lang="fr-BE" baseline="0" dirty="0" smtClean="0"/>
              <a:t> </a:t>
            </a:r>
            <a:r>
              <a:rPr lang="fr-BE" baseline="0" dirty="0" err="1" smtClean="0"/>
              <a:t>is</a:t>
            </a:r>
            <a:r>
              <a:rPr lang="fr-BE" baseline="0" dirty="0" smtClean="0"/>
              <a:t> het op </a:t>
            </a:r>
            <a:r>
              <a:rPr lang="fr-BE" baseline="0" dirty="0" err="1" smtClean="0"/>
              <a:t>raad</a:t>
            </a:r>
            <a:r>
              <a:rPr lang="fr-BE" baseline="0" dirty="0" smtClean="0"/>
              <a:t> van het multidisciplinaire team </a:t>
            </a:r>
            <a:r>
              <a:rPr lang="fr-BE" baseline="0" dirty="0" err="1" smtClean="0"/>
              <a:t>dat</a:t>
            </a:r>
            <a:r>
              <a:rPr lang="fr-BE" baseline="0" dirty="0" smtClean="0"/>
              <a:t> </a:t>
            </a:r>
            <a:r>
              <a:rPr lang="fr-BE" baseline="0" dirty="0" err="1" smtClean="0"/>
              <a:t>voorstelt</a:t>
            </a:r>
            <a:r>
              <a:rPr lang="fr-BE" baseline="0" dirty="0" smtClean="0"/>
              <a:t> om </a:t>
            </a:r>
            <a:r>
              <a:rPr lang="fr-BE" baseline="0" dirty="0" err="1" smtClean="0"/>
              <a:t>naar</a:t>
            </a:r>
            <a:r>
              <a:rPr lang="fr-BE" baseline="0" dirty="0" smtClean="0"/>
              <a:t> </a:t>
            </a:r>
            <a:r>
              <a:rPr lang="fr-BE" baseline="0" dirty="0" err="1" smtClean="0"/>
              <a:t>wzc</a:t>
            </a:r>
            <a:r>
              <a:rPr lang="fr-BE" baseline="0" dirty="0" smtClean="0"/>
              <a:t> te </a:t>
            </a:r>
            <a:r>
              <a:rPr lang="fr-BE" baseline="0" dirty="0" err="1" smtClean="0"/>
              <a:t>gaan</a:t>
            </a:r>
            <a:r>
              <a:rPr lang="fr-BE" baseline="0" dirty="0" smtClean="0"/>
              <a:t>. </a:t>
            </a:r>
          </a:p>
          <a:p>
            <a:pPr marL="171450" indent="-171450">
              <a:buFontTx/>
              <a:buChar char="-"/>
            </a:pPr>
            <a:r>
              <a:rPr lang="fr-BE" baseline="0" dirty="0" err="1" smtClean="0"/>
              <a:t>eenzaamheid</a:t>
            </a:r>
            <a:r>
              <a:rPr lang="fr-BE" baseline="0" dirty="0" smtClean="0"/>
              <a:t>, </a:t>
            </a:r>
            <a:r>
              <a:rPr lang="fr-BE" baseline="0" dirty="0" err="1" smtClean="0"/>
              <a:t>vrienden</a:t>
            </a:r>
            <a:r>
              <a:rPr lang="fr-BE" baseline="0" dirty="0" smtClean="0"/>
              <a:t>, </a:t>
            </a:r>
            <a:r>
              <a:rPr lang="fr-BE" baseline="0" dirty="0" err="1" smtClean="0"/>
              <a:t>schrik</a:t>
            </a:r>
            <a:r>
              <a:rPr lang="fr-BE" baseline="0" dirty="0" smtClean="0"/>
              <a:t> om te </a:t>
            </a:r>
            <a:r>
              <a:rPr lang="fr-BE" baseline="0" dirty="0" err="1" smtClean="0"/>
              <a:t>vallen</a:t>
            </a:r>
            <a:r>
              <a:rPr lang="fr-BE" baseline="0" dirty="0" smtClean="0"/>
              <a:t> </a:t>
            </a:r>
            <a:r>
              <a:rPr lang="fr-BE" baseline="0" dirty="0" err="1" smtClean="0"/>
              <a:t>enzo</a:t>
            </a:r>
            <a:r>
              <a:rPr lang="fr-BE" baseline="0" dirty="0" smtClean="0"/>
              <a:t>.  </a:t>
            </a:r>
          </a:p>
          <a:p>
            <a:pPr marL="171450" indent="-171450">
              <a:buFontTx/>
              <a:buChar char="-"/>
            </a:pPr>
            <a:r>
              <a:rPr lang="nl-NL" dirty="0" smtClean="0"/>
              <a:t>De redenen: eenzaamheid, echtgenoot/ echtgenote (verloren), familie gerust stellen, geen last voor anderen willen zijn, vrienden/omgeving die het  aanraden, cognitieve achteruitgang, woonst onderhouden blijft een moeilijke opgave, </a:t>
            </a:r>
            <a:endParaRPr lang="fr-BE" dirty="0"/>
          </a:p>
        </p:txBody>
      </p:sp>
      <p:sp>
        <p:nvSpPr>
          <p:cNvPr id="4" name="Slide Number Placeholder 3"/>
          <p:cNvSpPr>
            <a:spLocks noGrp="1"/>
          </p:cNvSpPr>
          <p:nvPr>
            <p:ph type="sldNum" sz="quarter" idx="10"/>
          </p:nvPr>
        </p:nvSpPr>
        <p:spPr/>
        <p:txBody>
          <a:bodyPr/>
          <a:lstStyle/>
          <a:p>
            <a:fld id="{11D8D1CE-489F-4A46-8B8F-4CF83AA083E0}" type="slidenum">
              <a:rPr lang="fr-BE" smtClean="0">
                <a:solidFill>
                  <a:prstClr val="black"/>
                </a:solidFill>
              </a:rPr>
              <a:pPr/>
              <a:t>2</a:t>
            </a:fld>
            <a:endParaRPr lang="fr-BE" dirty="0">
              <a:solidFill>
                <a:prstClr val="black"/>
              </a:solidFill>
            </a:endParaRPr>
          </a:p>
        </p:txBody>
      </p:sp>
    </p:spTree>
    <p:extLst>
      <p:ext uri="{BB962C8B-B14F-4D97-AF65-F5344CB8AC3E}">
        <p14:creationId xmlns:p14="http://schemas.microsoft.com/office/powerpoint/2010/main" val="162788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Mr</a:t>
            </a:r>
            <a:r>
              <a:rPr lang="fr-BE" baseline="0" dirty="0" smtClean="0"/>
              <a:t> </a:t>
            </a:r>
            <a:r>
              <a:rPr lang="fr-BE" baseline="0" dirty="0" err="1" smtClean="0"/>
              <a:t>wou</a:t>
            </a:r>
            <a:r>
              <a:rPr lang="fr-BE" baseline="0" dirty="0" smtClean="0"/>
              <a:t> </a:t>
            </a:r>
            <a:r>
              <a:rPr lang="fr-BE" baseline="0" dirty="0" err="1" smtClean="0"/>
              <a:t>graag</a:t>
            </a:r>
            <a:r>
              <a:rPr lang="fr-BE" baseline="0" dirty="0" smtClean="0"/>
              <a:t> </a:t>
            </a:r>
            <a:r>
              <a:rPr lang="fr-BE" baseline="0" dirty="0" err="1" smtClean="0"/>
              <a:t>een</a:t>
            </a:r>
            <a:r>
              <a:rPr lang="fr-BE" baseline="0" dirty="0" smtClean="0"/>
              <a:t> </a:t>
            </a:r>
            <a:r>
              <a:rPr lang="fr-BE" baseline="0" dirty="0" err="1" smtClean="0"/>
              <a:t>plaatsing</a:t>
            </a:r>
            <a:r>
              <a:rPr lang="fr-BE" baseline="0" dirty="0" smtClean="0"/>
              <a:t> in </a:t>
            </a:r>
            <a:r>
              <a:rPr lang="fr-BE" baseline="0" dirty="0" err="1" smtClean="0"/>
              <a:t>een</a:t>
            </a:r>
            <a:r>
              <a:rPr lang="fr-BE" baseline="0" dirty="0" smtClean="0"/>
              <a:t> WZC </a:t>
            </a:r>
            <a:r>
              <a:rPr lang="fr-BE" baseline="0" dirty="0" err="1" smtClean="0"/>
              <a:t>omdat</a:t>
            </a:r>
            <a:r>
              <a:rPr lang="fr-BE" baseline="0" dirty="0" smtClean="0"/>
              <a:t> </a:t>
            </a:r>
            <a:r>
              <a:rPr lang="fr-BE" baseline="0" dirty="0" err="1" smtClean="0"/>
              <a:t>hij</a:t>
            </a:r>
            <a:r>
              <a:rPr lang="fr-BE" baseline="0" dirty="0" smtClean="0"/>
              <a:t> </a:t>
            </a:r>
            <a:r>
              <a:rPr lang="fr-BE" baseline="0" dirty="0" err="1" smtClean="0"/>
              <a:t>zich</a:t>
            </a:r>
            <a:r>
              <a:rPr lang="fr-BE" baseline="0" dirty="0" smtClean="0"/>
              <a:t> </a:t>
            </a:r>
            <a:r>
              <a:rPr lang="fr-BE" baseline="0" dirty="0" err="1" smtClean="0"/>
              <a:t>thuis</a:t>
            </a:r>
            <a:r>
              <a:rPr lang="fr-BE" baseline="0" dirty="0" smtClean="0"/>
              <a:t> </a:t>
            </a:r>
            <a:r>
              <a:rPr lang="fr-BE" baseline="0" dirty="0" err="1" smtClean="0"/>
              <a:t>eenzaam</a:t>
            </a:r>
            <a:r>
              <a:rPr lang="fr-BE" baseline="0" dirty="0" smtClean="0"/>
              <a:t> </a:t>
            </a:r>
            <a:r>
              <a:rPr lang="fr-BE" baseline="0" dirty="0" err="1" smtClean="0"/>
              <a:t>voelde</a:t>
            </a:r>
            <a:r>
              <a:rPr lang="fr-BE" baseline="0" dirty="0" smtClean="0"/>
              <a:t>, </a:t>
            </a:r>
            <a:r>
              <a:rPr lang="fr-BE" baseline="0" dirty="0" err="1" smtClean="0"/>
              <a:t>hij</a:t>
            </a:r>
            <a:r>
              <a:rPr lang="fr-BE" baseline="0" dirty="0" smtClean="0"/>
              <a:t> </a:t>
            </a:r>
            <a:r>
              <a:rPr lang="fr-BE" baseline="0" dirty="0" err="1" smtClean="0"/>
              <a:t>had</a:t>
            </a:r>
            <a:r>
              <a:rPr lang="fr-BE" baseline="0" dirty="0" smtClean="0"/>
              <a:t> </a:t>
            </a:r>
            <a:r>
              <a:rPr lang="fr-BE" baseline="0" dirty="0" err="1" smtClean="0"/>
              <a:t>geen</a:t>
            </a:r>
            <a:r>
              <a:rPr lang="fr-BE" baseline="0" dirty="0" smtClean="0"/>
              <a:t> </a:t>
            </a:r>
            <a:r>
              <a:rPr lang="fr-BE" baseline="0" dirty="0" err="1" smtClean="0"/>
              <a:t>familie</a:t>
            </a:r>
            <a:r>
              <a:rPr lang="fr-BE" baseline="0" dirty="0" smtClean="0"/>
              <a:t> en niet </a:t>
            </a:r>
            <a:r>
              <a:rPr lang="fr-BE" baseline="0" dirty="0" err="1" smtClean="0"/>
              <a:t>genoeg</a:t>
            </a:r>
            <a:r>
              <a:rPr lang="fr-BE" baseline="0" dirty="0" smtClean="0"/>
              <a:t> </a:t>
            </a:r>
            <a:r>
              <a:rPr lang="fr-BE" baseline="0" dirty="0" err="1" smtClean="0"/>
              <a:t>geld</a:t>
            </a:r>
            <a:r>
              <a:rPr lang="fr-BE" baseline="0" dirty="0" smtClean="0"/>
              <a:t> om </a:t>
            </a:r>
            <a:r>
              <a:rPr lang="fr-BE" baseline="0" dirty="0" err="1" smtClean="0"/>
              <a:t>zelf</a:t>
            </a:r>
            <a:r>
              <a:rPr lang="fr-BE" baseline="0" dirty="0" smtClean="0"/>
              <a:t> </a:t>
            </a:r>
            <a:r>
              <a:rPr lang="fr-BE" baseline="0" dirty="0" err="1" smtClean="0"/>
              <a:t>een</a:t>
            </a:r>
            <a:r>
              <a:rPr lang="fr-BE" baseline="0" dirty="0" smtClean="0"/>
              <a:t> WZC te </a:t>
            </a:r>
            <a:r>
              <a:rPr lang="fr-BE" baseline="0" dirty="0" err="1" smtClean="0"/>
              <a:t>betalen</a:t>
            </a:r>
            <a:r>
              <a:rPr lang="fr-BE" baseline="0" dirty="0" smtClean="0"/>
              <a:t>. </a:t>
            </a:r>
            <a:r>
              <a:rPr lang="fr-BE" baseline="0" dirty="0" err="1" smtClean="0"/>
              <a:t>We</a:t>
            </a:r>
            <a:r>
              <a:rPr lang="fr-BE" baseline="0" dirty="0" smtClean="0"/>
              <a:t> </a:t>
            </a:r>
            <a:r>
              <a:rPr lang="fr-BE" baseline="0" dirty="0" err="1" smtClean="0"/>
              <a:t>hadden</a:t>
            </a:r>
            <a:r>
              <a:rPr lang="fr-BE" baseline="0" dirty="0" smtClean="0"/>
              <a:t> </a:t>
            </a:r>
            <a:r>
              <a:rPr lang="fr-BE" baseline="0" dirty="0" err="1" smtClean="0"/>
              <a:t>een</a:t>
            </a:r>
            <a:r>
              <a:rPr lang="fr-BE" baseline="0" dirty="0" smtClean="0"/>
              <a:t> </a:t>
            </a:r>
            <a:r>
              <a:rPr lang="fr-BE" baseline="0" dirty="0" err="1" smtClean="0"/>
              <a:t>aanvraag</a:t>
            </a:r>
            <a:r>
              <a:rPr lang="fr-BE" baseline="0" dirty="0" smtClean="0"/>
              <a:t> </a:t>
            </a:r>
            <a:r>
              <a:rPr lang="fr-BE" baseline="0" dirty="0" err="1" smtClean="0"/>
              <a:t>gedaan</a:t>
            </a:r>
            <a:r>
              <a:rPr lang="fr-BE" baseline="0" dirty="0" smtClean="0"/>
              <a:t> </a:t>
            </a:r>
            <a:r>
              <a:rPr lang="fr-BE" baseline="0" dirty="0" err="1" smtClean="0"/>
              <a:t>voor</a:t>
            </a:r>
            <a:r>
              <a:rPr lang="fr-BE" baseline="0" dirty="0" smtClean="0"/>
              <a:t> </a:t>
            </a:r>
            <a:r>
              <a:rPr lang="fr-BE" baseline="0" dirty="0" err="1" smtClean="0"/>
              <a:t>een</a:t>
            </a:r>
            <a:r>
              <a:rPr lang="fr-BE" baseline="0" dirty="0" smtClean="0"/>
              <a:t> </a:t>
            </a:r>
            <a:r>
              <a:rPr lang="fr-BE" baseline="0" dirty="0" err="1" smtClean="0"/>
              <a:t>plaatsing</a:t>
            </a:r>
            <a:r>
              <a:rPr lang="fr-BE" baseline="0" dirty="0" smtClean="0"/>
              <a:t> in </a:t>
            </a:r>
            <a:r>
              <a:rPr lang="fr-BE" baseline="0" dirty="0" err="1" smtClean="0"/>
              <a:t>een</a:t>
            </a:r>
            <a:r>
              <a:rPr lang="fr-BE" baseline="0" dirty="0" smtClean="0"/>
              <a:t> WZC van </a:t>
            </a:r>
            <a:r>
              <a:rPr lang="fr-BE" baseline="0" dirty="0" err="1" smtClean="0"/>
              <a:t>een</a:t>
            </a:r>
            <a:r>
              <a:rPr lang="fr-BE" baseline="0" dirty="0" smtClean="0"/>
              <a:t> OCMW maar er </a:t>
            </a:r>
            <a:r>
              <a:rPr lang="fr-BE" baseline="0" dirty="0" err="1" smtClean="0"/>
              <a:t>was</a:t>
            </a:r>
            <a:r>
              <a:rPr lang="fr-BE" baseline="0" dirty="0" smtClean="0"/>
              <a:t> op </a:t>
            </a:r>
            <a:r>
              <a:rPr lang="fr-BE" baseline="0" dirty="0" err="1" smtClean="0"/>
              <a:t>dat</a:t>
            </a:r>
            <a:r>
              <a:rPr lang="fr-BE" baseline="0" dirty="0" smtClean="0"/>
              <a:t> moment </a:t>
            </a:r>
            <a:r>
              <a:rPr lang="fr-BE" baseline="0" dirty="0" err="1" smtClean="0"/>
              <a:t>geen</a:t>
            </a:r>
            <a:r>
              <a:rPr lang="fr-BE" baseline="0" dirty="0" smtClean="0"/>
              <a:t> </a:t>
            </a:r>
            <a:r>
              <a:rPr lang="fr-BE" baseline="0" dirty="0" err="1" smtClean="0"/>
              <a:t>plaats</a:t>
            </a:r>
            <a:r>
              <a:rPr lang="fr-BE" baseline="0" dirty="0" smtClean="0"/>
              <a:t>. </a:t>
            </a:r>
            <a:r>
              <a:rPr lang="fr-BE" baseline="0" dirty="0" err="1" smtClean="0"/>
              <a:t>Meneer</a:t>
            </a:r>
            <a:r>
              <a:rPr lang="fr-BE" baseline="0" dirty="0" smtClean="0"/>
              <a:t> </a:t>
            </a:r>
            <a:r>
              <a:rPr lang="fr-BE" baseline="0" dirty="0" err="1" smtClean="0"/>
              <a:t>is</a:t>
            </a:r>
            <a:r>
              <a:rPr lang="fr-BE" baseline="0" dirty="0" smtClean="0"/>
              <a:t> </a:t>
            </a:r>
            <a:r>
              <a:rPr lang="fr-BE" baseline="0" dirty="0" err="1" smtClean="0"/>
              <a:t>terug</a:t>
            </a:r>
            <a:r>
              <a:rPr lang="fr-BE" baseline="0" dirty="0" smtClean="0"/>
              <a:t> </a:t>
            </a:r>
            <a:r>
              <a:rPr lang="fr-BE" baseline="0" dirty="0" err="1" smtClean="0"/>
              <a:t>naar</a:t>
            </a:r>
            <a:r>
              <a:rPr lang="fr-BE" baseline="0" dirty="0" smtClean="0"/>
              <a:t> huis </a:t>
            </a:r>
            <a:r>
              <a:rPr lang="fr-BE" baseline="0" dirty="0" err="1" smtClean="0"/>
              <a:t>moeten</a:t>
            </a:r>
            <a:r>
              <a:rPr lang="fr-BE" baseline="0" dirty="0" smtClean="0"/>
              <a:t> </a:t>
            </a:r>
            <a:r>
              <a:rPr lang="fr-BE" baseline="0" dirty="0" err="1" smtClean="0"/>
              <a:t>gaan</a:t>
            </a:r>
            <a:r>
              <a:rPr lang="fr-BE" baseline="0" dirty="0" smtClean="0"/>
              <a:t> </a:t>
            </a:r>
            <a:r>
              <a:rPr lang="fr-BE" baseline="0" dirty="0" err="1" smtClean="0"/>
              <a:t>aangezien</a:t>
            </a:r>
            <a:r>
              <a:rPr lang="fr-BE" baseline="0" dirty="0" smtClean="0"/>
              <a:t> er </a:t>
            </a:r>
            <a:r>
              <a:rPr lang="fr-BE" baseline="0" dirty="0" err="1" smtClean="0"/>
              <a:t>geen</a:t>
            </a:r>
            <a:r>
              <a:rPr lang="fr-BE" baseline="0" dirty="0" smtClean="0"/>
              <a:t> </a:t>
            </a:r>
            <a:r>
              <a:rPr lang="fr-BE" baseline="0" dirty="0" err="1" smtClean="0"/>
              <a:t>reden</a:t>
            </a:r>
            <a:r>
              <a:rPr lang="fr-BE" baseline="0" dirty="0" smtClean="0"/>
              <a:t> </a:t>
            </a:r>
            <a:r>
              <a:rPr lang="fr-BE" baseline="0" dirty="0" err="1" smtClean="0"/>
              <a:t>meer</a:t>
            </a:r>
            <a:r>
              <a:rPr lang="fr-BE" baseline="0" dirty="0" smtClean="0"/>
              <a:t> </a:t>
            </a:r>
            <a:r>
              <a:rPr lang="fr-BE" baseline="0" dirty="0" err="1" smtClean="0"/>
              <a:t>was</a:t>
            </a:r>
            <a:r>
              <a:rPr lang="fr-BE" baseline="0" dirty="0" smtClean="0"/>
              <a:t> </a:t>
            </a:r>
            <a:r>
              <a:rPr lang="fr-BE" baseline="0" dirty="0" err="1" smtClean="0"/>
              <a:t>voor</a:t>
            </a:r>
            <a:r>
              <a:rPr lang="fr-BE" baseline="0" dirty="0" smtClean="0"/>
              <a:t> </a:t>
            </a:r>
            <a:r>
              <a:rPr lang="fr-BE" baseline="0" dirty="0" err="1" smtClean="0"/>
              <a:t>een</a:t>
            </a:r>
            <a:r>
              <a:rPr lang="fr-BE" baseline="0" dirty="0" smtClean="0"/>
              <a:t> </a:t>
            </a:r>
            <a:r>
              <a:rPr lang="fr-BE" baseline="0" dirty="0" err="1" smtClean="0"/>
              <a:t>hospitalisatie</a:t>
            </a:r>
            <a:r>
              <a:rPr lang="fr-BE" baseline="0" dirty="0" smtClean="0"/>
              <a:t>. De </a:t>
            </a:r>
            <a:r>
              <a:rPr lang="fr-BE" baseline="0" dirty="0" err="1" smtClean="0"/>
              <a:t>sociaal</a:t>
            </a:r>
            <a:r>
              <a:rPr lang="fr-BE" baseline="0" dirty="0" smtClean="0"/>
              <a:t> </a:t>
            </a:r>
            <a:r>
              <a:rPr lang="fr-BE" baseline="0" dirty="0" err="1" smtClean="0"/>
              <a:t>ass</a:t>
            </a:r>
            <a:r>
              <a:rPr lang="fr-BE" baseline="0" dirty="0" smtClean="0"/>
              <a:t> van het OCMW </a:t>
            </a:r>
            <a:r>
              <a:rPr lang="fr-BE" baseline="0" dirty="0" err="1" smtClean="0"/>
              <a:t>heeft</a:t>
            </a:r>
            <a:r>
              <a:rPr lang="fr-BE" baseline="0" dirty="0" smtClean="0"/>
              <a:t> dit </a:t>
            </a:r>
            <a:r>
              <a:rPr lang="fr-BE" baseline="0" dirty="0" err="1" smtClean="0"/>
              <a:t>verder</a:t>
            </a:r>
            <a:r>
              <a:rPr lang="fr-BE" baseline="0" dirty="0" smtClean="0"/>
              <a:t> </a:t>
            </a:r>
            <a:r>
              <a:rPr lang="fr-BE" baseline="0" dirty="0" err="1" smtClean="0"/>
              <a:t>opgevolgt</a:t>
            </a:r>
            <a:r>
              <a:rPr lang="fr-BE" baseline="0" dirty="0" smtClean="0"/>
              <a:t>. </a:t>
            </a:r>
          </a:p>
          <a:p>
            <a:r>
              <a:rPr lang="fr-BE" baseline="0" dirty="0" err="1" smtClean="0"/>
              <a:t>Reflecties</a:t>
            </a:r>
            <a:r>
              <a:rPr lang="fr-BE" baseline="0" dirty="0" smtClean="0"/>
              <a:t>: P </a:t>
            </a:r>
            <a:r>
              <a:rPr lang="fr-BE" baseline="0" dirty="0" err="1" smtClean="0"/>
              <a:t>heeft</a:t>
            </a:r>
            <a:r>
              <a:rPr lang="fr-BE" baseline="0" dirty="0" smtClean="0"/>
              <a:t> </a:t>
            </a:r>
            <a:r>
              <a:rPr lang="fr-BE" baseline="0" dirty="0" err="1" smtClean="0"/>
              <a:t>geen</a:t>
            </a:r>
            <a:r>
              <a:rPr lang="fr-BE" baseline="0" dirty="0" smtClean="0"/>
              <a:t> </a:t>
            </a:r>
            <a:r>
              <a:rPr lang="fr-BE" baseline="0" dirty="0" err="1" smtClean="0"/>
              <a:t>familie</a:t>
            </a:r>
            <a:r>
              <a:rPr lang="fr-BE" baseline="0" dirty="0" smtClean="0"/>
              <a:t>, </a:t>
            </a:r>
            <a:r>
              <a:rPr lang="fr-BE" baseline="0" dirty="0" err="1" smtClean="0"/>
              <a:t>wie</a:t>
            </a:r>
            <a:r>
              <a:rPr lang="fr-BE" baseline="0" dirty="0" smtClean="0"/>
              <a:t> </a:t>
            </a:r>
            <a:r>
              <a:rPr lang="fr-BE" baseline="0" dirty="0" err="1" smtClean="0"/>
              <a:t>zorgt</a:t>
            </a:r>
            <a:r>
              <a:rPr lang="fr-BE" baseline="0" dirty="0" smtClean="0"/>
              <a:t> </a:t>
            </a:r>
            <a:r>
              <a:rPr lang="fr-BE" baseline="0" dirty="0" err="1" smtClean="0"/>
              <a:t>voor</a:t>
            </a:r>
            <a:r>
              <a:rPr lang="fr-BE" baseline="0" dirty="0" smtClean="0"/>
              <a:t> de </a:t>
            </a:r>
            <a:r>
              <a:rPr lang="fr-BE" baseline="0" dirty="0" err="1" smtClean="0"/>
              <a:t>verhuis</a:t>
            </a:r>
            <a:r>
              <a:rPr lang="fr-BE" baseline="0" dirty="0" smtClean="0"/>
              <a:t>, </a:t>
            </a:r>
            <a:r>
              <a:rPr lang="fr-BE" baseline="0" dirty="0" err="1" smtClean="0"/>
              <a:t>huisdieren</a:t>
            </a:r>
            <a:r>
              <a:rPr lang="fr-BE" baseline="0" dirty="0" smtClean="0"/>
              <a:t> ? , </a:t>
            </a:r>
            <a:r>
              <a:rPr lang="fr-BE" baseline="0" dirty="0" err="1" smtClean="0"/>
              <a:t>alles</a:t>
            </a:r>
            <a:r>
              <a:rPr lang="fr-BE" baseline="0" dirty="0" smtClean="0"/>
              <a:t> </a:t>
            </a:r>
            <a:r>
              <a:rPr lang="fr-BE" baseline="0" dirty="0" err="1" smtClean="0"/>
              <a:t>moet</a:t>
            </a:r>
            <a:r>
              <a:rPr lang="fr-BE" baseline="0" dirty="0" smtClean="0"/>
              <a:t> </a:t>
            </a:r>
            <a:r>
              <a:rPr lang="fr-BE" baseline="0" dirty="0" err="1" smtClean="0"/>
              <a:t>vrij</a:t>
            </a:r>
            <a:r>
              <a:rPr lang="fr-BE" baseline="0" dirty="0" smtClean="0"/>
              <a:t> </a:t>
            </a:r>
            <a:r>
              <a:rPr lang="fr-BE" baseline="0" dirty="0" err="1" smtClean="0"/>
              <a:t>snel</a:t>
            </a:r>
            <a:r>
              <a:rPr lang="fr-BE" baseline="0" dirty="0" smtClean="0"/>
              <a:t> </a:t>
            </a:r>
            <a:r>
              <a:rPr lang="fr-BE" baseline="0" dirty="0" err="1" smtClean="0"/>
              <a:t>gebeuren</a:t>
            </a:r>
            <a:r>
              <a:rPr lang="fr-BE" baseline="0" dirty="0" smtClean="0"/>
              <a:t>,… </a:t>
            </a:r>
          </a:p>
          <a:p>
            <a:endParaRPr lang="fr-BE" baseline="0" dirty="0" smtClean="0"/>
          </a:p>
          <a:p>
            <a:r>
              <a:rPr lang="fr-BE" baseline="0" dirty="0" err="1" smtClean="0"/>
              <a:t>Patienten</a:t>
            </a:r>
            <a:r>
              <a:rPr lang="fr-BE" baseline="0" dirty="0" smtClean="0"/>
              <a:t> </a:t>
            </a:r>
            <a:r>
              <a:rPr lang="fr-BE" baseline="0" dirty="0" err="1" smtClean="0"/>
              <a:t>aanvaarden</a:t>
            </a:r>
            <a:r>
              <a:rPr lang="fr-BE" baseline="0" dirty="0" smtClean="0"/>
              <a:t> </a:t>
            </a:r>
            <a:r>
              <a:rPr lang="fr-BE" baseline="0" dirty="0" err="1" smtClean="0"/>
              <a:t>een</a:t>
            </a:r>
            <a:r>
              <a:rPr lang="fr-BE" baseline="0" dirty="0" smtClean="0"/>
              <a:t> </a:t>
            </a:r>
            <a:r>
              <a:rPr lang="fr-BE" baseline="0" dirty="0" err="1" smtClean="0"/>
              <a:t>plaatsing</a:t>
            </a:r>
            <a:r>
              <a:rPr lang="fr-BE" baseline="0" dirty="0" smtClean="0"/>
              <a:t> na </a:t>
            </a:r>
            <a:r>
              <a:rPr lang="fr-BE" baseline="0" dirty="0" err="1" smtClean="0"/>
              <a:t>meerdere</a:t>
            </a:r>
            <a:r>
              <a:rPr lang="fr-BE" baseline="0" dirty="0" smtClean="0"/>
              <a:t> </a:t>
            </a:r>
            <a:r>
              <a:rPr lang="fr-BE" baseline="0" dirty="0" err="1" smtClean="0"/>
              <a:t>hospitalisaties</a:t>
            </a:r>
            <a:r>
              <a:rPr lang="fr-BE" baseline="0" dirty="0" smtClean="0"/>
              <a:t> </a:t>
            </a:r>
            <a:endParaRPr lang="fr-BE" dirty="0"/>
          </a:p>
        </p:txBody>
      </p:sp>
      <p:sp>
        <p:nvSpPr>
          <p:cNvPr id="4" name="Slide Number Placeholder 3"/>
          <p:cNvSpPr>
            <a:spLocks noGrp="1"/>
          </p:cNvSpPr>
          <p:nvPr>
            <p:ph type="sldNum" sz="quarter" idx="10"/>
          </p:nvPr>
        </p:nvSpPr>
        <p:spPr/>
        <p:txBody>
          <a:bodyPr/>
          <a:lstStyle/>
          <a:p>
            <a:fld id="{11D8D1CE-489F-4A46-8B8F-4CF83AA083E0}" type="slidenum">
              <a:rPr lang="fr-BE" smtClean="0">
                <a:solidFill>
                  <a:prstClr val="black"/>
                </a:solidFill>
              </a:rPr>
              <a:pPr/>
              <a:t>3</a:t>
            </a:fld>
            <a:endParaRPr lang="fr-BE" dirty="0">
              <a:solidFill>
                <a:prstClr val="black"/>
              </a:solidFill>
            </a:endParaRPr>
          </a:p>
        </p:txBody>
      </p:sp>
    </p:spTree>
    <p:extLst>
      <p:ext uri="{BB962C8B-B14F-4D97-AF65-F5344CB8AC3E}">
        <p14:creationId xmlns:p14="http://schemas.microsoft.com/office/powerpoint/2010/main" val="127573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Mevrouw</a:t>
            </a:r>
            <a:r>
              <a:rPr lang="fr-BE" baseline="0" dirty="0" smtClean="0"/>
              <a:t> </a:t>
            </a:r>
            <a:r>
              <a:rPr lang="fr-BE" baseline="0" dirty="0" err="1" smtClean="0"/>
              <a:t>is</a:t>
            </a:r>
            <a:r>
              <a:rPr lang="fr-BE" baseline="0" dirty="0" smtClean="0"/>
              <a:t> </a:t>
            </a:r>
            <a:r>
              <a:rPr lang="fr-BE" baseline="0" dirty="0" err="1" smtClean="0"/>
              <a:t>een</a:t>
            </a:r>
            <a:r>
              <a:rPr lang="fr-BE" baseline="0" dirty="0" smtClean="0"/>
              <a:t> </a:t>
            </a:r>
            <a:r>
              <a:rPr lang="fr-BE" baseline="0" dirty="0" err="1" smtClean="0"/>
              <a:t>weduwe</a:t>
            </a:r>
            <a:r>
              <a:rPr lang="fr-BE" baseline="0" dirty="0" smtClean="0"/>
              <a:t> en </a:t>
            </a:r>
            <a:r>
              <a:rPr lang="fr-BE" baseline="0" dirty="0" err="1" smtClean="0"/>
              <a:t>heeft</a:t>
            </a:r>
            <a:r>
              <a:rPr lang="fr-BE" baseline="0" dirty="0" smtClean="0"/>
              <a:t> </a:t>
            </a:r>
            <a:r>
              <a:rPr lang="fr-BE" baseline="0" dirty="0" err="1" smtClean="0"/>
              <a:t>geen</a:t>
            </a:r>
            <a:r>
              <a:rPr lang="fr-BE" baseline="0" dirty="0" smtClean="0"/>
              <a:t> </a:t>
            </a:r>
            <a:r>
              <a:rPr lang="fr-BE" baseline="0" dirty="0" err="1" smtClean="0"/>
              <a:t>kinderen</a:t>
            </a:r>
            <a:r>
              <a:rPr lang="fr-BE" baseline="0" dirty="0" smtClean="0"/>
              <a:t>. </a:t>
            </a:r>
            <a:r>
              <a:rPr lang="fr-BE" baseline="0" dirty="0" err="1" smtClean="0"/>
              <a:t>Ze</a:t>
            </a:r>
            <a:r>
              <a:rPr lang="fr-BE" baseline="0" dirty="0" smtClean="0"/>
              <a:t> </a:t>
            </a:r>
            <a:r>
              <a:rPr lang="fr-BE" baseline="0" dirty="0" err="1" smtClean="0"/>
              <a:t>woont</a:t>
            </a:r>
            <a:r>
              <a:rPr lang="fr-BE" baseline="0" dirty="0" smtClean="0"/>
              <a:t> </a:t>
            </a:r>
            <a:r>
              <a:rPr lang="fr-BE" baseline="0" dirty="0" err="1" smtClean="0"/>
              <a:t>alleen</a:t>
            </a:r>
            <a:r>
              <a:rPr lang="fr-BE" baseline="0" dirty="0" smtClean="0"/>
              <a:t> in </a:t>
            </a:r>
            <a:r>
              <a:rPr lang="fr-BE" baseline="0" dirty="0" err="1" smtClean="0"/>
              <a:t>een</a:t>
            </a:r>
            <a:r>
              <a:rPr lang="fr-BE" baseline="0" dirty="0" smtClean="0"/>
              <a:t> appartement </a:t>
            </a:r>
            <a:r>
              <a:rPr lang="fr-BE" baseline="0" dirty="0" err="1" smtClean="0"/>
              <a:t>dat</a:t>
            </a:r>
            <a:r>
              <a:rPr lang="fr-BE" baseline="0" dirty="0" smtClean="0"/>
              <a:t> </a:t>
            </a:r>
            <a:r>
              <a:rPr lang="fr-BE" baseline="0" dirty="0" err="1" smtClean="0"/>
              <a:t>ze</a:t>
            </a:r>
            <a:r>
              <a:rPr lang="fr-BE" baseline="0" dirty="0" smtClean="0"/>
              <a:t> </a:t>
            </a:r>
            <a:r>
              <a:rPr lang="fr-BE" baseline="0" dirty="0" err="1" smtClean="0"/>
              <a:t>huurt</a:t>
            </a:r>
            <a:r>
              <a:rPr lang="fr-BE" baseline="0" dirty="0" smtClean="0"/>
              <a:t>. </a:t>
            </a:r>
            <a:r>
              <a:rPr lang="fr-BE" baseline="0" dirty="0" err="1" smtClean="0"/>
              <a:t>Ze</a:t>
            </a:r>
            <a:r>
              <a:rPr lang="fr-BE" baseline="0" dirty="0" smtClean="0"/>
              <a:t> </a:t>
            </a:r>
            <a:r>
              <a:rPr lang="fr-BE" baseline="0" dirty="0" err="1" smtClean="0"/>
              <a:t>heeft</a:t>
            </a:r>
            <a:r>
              <a:rPr lang="fr-BE" baseline="0" dirty="0" smtClean="0"/>
              <a:t> </a:t>
            </a:r>
            <a:r>
              <a:rPr lang="fr-BE" baseline="0" dirty="0" err="1" smtClean="0"/>
              <a:t>thuishulp</a:t>
            </a:r>
            <a:r>
              <a:rPr lang="fr-BE" baseline="0" dirty="0" smtClean="0"/>
              <a:t> </a:t>
            </a:r>
            <a:r>
              <a:rPr lang="fr-BE" baseline="0" dirty="0" err="1" smtClean="0"/>
              <a:t>namelijk</a:t>
            </a:r>
            <a:r>
              <a:rPr lang="fr-BE" baseline="0" dirty="0" smtClean="0"/>
              <a:t> </a:t>
            </a:r>
            <a:r>
              <a:rPr lang="fr-BE" baseline="0" dirty="0" err="1" smtClean="0"/>
              <a:t>een</a:t>
            </a:r>
            <a:r>
              <a:rPr lang="fr-BE" baseline="0" dirty="0" smtClean="0"/>
              <a:t> </a:t>
            </a:r>
            <a:r>
              <a:rPr lang="fr-BE" baseline="0" dirty="0" err="1" smtClean="0"/>
              <a:t>verpleegster</a:t>
            </a:r>
            <a:r>
              <a:rPr lang="fr-BE" baseline="0" dirty="0" smtClean="0"/>
              <a:t> </a:t>
            </a:r>
            <a:r>
              <a:rPr lang="fr-BE" baseline="0" dirty="0" err="1" smtClean="0"/>
              <a:t>één</a:t>
            </a:r>
            <a:r>
              <a:rPr lang="fr-BE" baseline="0" dirty="0" smtClean="0"/>
              <a:t> </a:t>
            </a:r>
            <a:r>
              <a:rPr lang="fr-BE" baseline="0" dirty="0" err="1" smtClean="0"/>
              <a:t>keer</a:t>
            </a:r>
            <a:r>
              <a:rPr lang="fr-BE" baseline="0" dirty="0" smtClean="0"/>
              <a:t> per </a:t>
            </a:r>
            <a:r>
              <a:rPr lang="fr-BE" baseline="0" dirty="0" err="1" smtClean="0"/>
              <a:t>week</a:t>
            </a:r>
            <a:r>
              <a:rPr lang="fr-BE" baseline="0" dirty="0" smtClean="0"/>
              <a:t>, </a:t>
            </a:r>
            <a:r>
              <a:rPr lang="fr-BE" baseline="0" dirty="0" err="1" smtClean="0"/>
              <a:t>familiehulp</a:t>
            </a:r>
            <a:r>
              <a:rPr lang="fr-BE" baseline="0" dirty="0" smtClean="0"/>
              <a:t> </a:t>
            </a:r>
            <a:r>
              <a:rPr lang="fr-BE" baseline="0" dirty="0" err="1" smtClean="0"/>
              <a:t>één</a:t>
            </a:r>
            <a:r>
              <a:rPr lang="fr-BE" baseline="0" dirty="0" smtClean="0"/>
              <a:t> </a:t>
            </a:r>
            <a:r>
              <a:rPr lang="fr-BE" baseline="0" dirty="0" err="1" smtClean="0"/>
              <a:t>keer</a:t>
            </a:r>
            <a:r>
              <a:rPr lang="fr-BE" baseline="0" dirty="0" smtClean="0"/>
              <a:t> per </a:t>
            </a:r>
            <a:r>
              <a:rPr lang="fr-BE" baseline="0" dirty="0" err="1" smtClean="0"/>
              <a:t>week</a:t>
            </a:r>
            <a:r>
              <a:rPr lang="fr-BE" baseline="0" dirty="0" smtClean="0"/>
              <a:t> en </a:t>
            </a:r>
            <a:r>
              <a:rPr lang="fr-BE" baseline="0" dirty="0" err="1" smtClean="0"/>
              <a:t>maaltijden</a:t>
            </a:r>
            <a:r>
              <a:rPr lang="fr-BE" baseline="0" dirty="0" smtClean="0"/>
              <a:t>. </a:t>
            </a:r>
            <a:r>
              <a:rPr lang="fr-BE" baseline="0" dirty="0" err="1" smtClean="0"/>
              <a:t>Een</a:t>
            </a:r>
            <a:r>
              <a:rPr lang="fr-BE" baseline="0" dirty="0" smtClean="0"/>
              <a:t> </a:t>
            </a:r>
            <a:r>
              <a:rPr lang="fr-BE" baseline="0" dirty="0" err="1" smtClean="0"/>
              <a:t>vriendin</a:t>
            </a:r>
            <a:r>
              <a:rPr lang="fr-BE" baseline="0" dirty="0" smtClean="0"/>
              <a:t> van </a:t>
            </a:r>
            <a:r>
              <a:rPr lang="fr-BE" baseline="0" dirty="0" err="1" smtClean="0"/>
              <a:t>haar</a:t>
            </a:r>
            <a:r>
              <a:rPr lang="fr-BE" baseline="0" dirty="0" smtClean="0"/>
              <a:t> </a:t>
            </a:r>
            <a:r>
              <a:rPr lang="fr-BE" baseline="0" dirty="0" err="1" smtClean="0"/>
              <a:t>heeft</a:t>
            </a:r>
            <a:r>
              <a:rPr lang="fr-BE" baseline="0" dirty="0" smtClean="0"/>
              <a:t> </a:t>
            </a:r>
            <a:r>
              <a:rPr lang="fr-BE" baseline="0" dirty="0" err="1" smtClean="0"/>
              <a:t>een</a:t>
            </a:r>
            <a:r>
              <a:rPr lang="fr-BE" baseline="0" dirty="0" smtClean="0"/>
              <a:t> WZC </a:t>
            </a:r>
            <a:r>
              <a:rPr lang="fr-BE" baseline="0" dirty="0" err="1" smtClean="0"/>
              <a:t>aangeraden</a:t>
            </a:r>
            <a:r>
              <a:rPr lang="fr-BE" baseline="0" dirty="0" smtClean="0"/>
              <a:t> </a:t>
            </a:r>
            <a:r>
              <a:rPr lang="fr-BE" baseline="0" dirty="0" err="1" smtClean="0"/>
              <a:t>waar</a:t>
            </a:r>
            <a:r>
              <a:rPr lang="fr-BE" baseline="0" dirty="0" smtClean="0"/>
              <a:t> de </a:t>
            </a:r>
            <a:r>
              <a:rPr lang="fr-BE" baseline="0" dirty="0" err="1" smtClean="0"/>
              <a:t>vriendin</a:t>
            </a:r>
            <a:r>
              <a:rPr lang="fr-BE" baseline="0" dirty="0" smtClean="0"/>
              <a:t> </a:t>
            </a:r>
            <a:r>
              <a:rPr lang="fr-BE" baseline="0" dirty="0" err="1" smtClean="0"/>
              <a:t>zelf</a:t>
            </a:r>
            <a:r>
              <a:rPr lang="fr-BE" baseline="0" dirty="0" smtClean="0"/>
              <a:t> </a:t>
            </a:r>
            <a:r>
              <a:rPr lang="fr-BE" baseline="0" dirty="0" err="1" smtClean="0"/>
              <a:t>verblijft</a:t>
            </a:r>
            <a:r>
              <a:rPr lang="fr-BE" baseline="0" dirty="0" smtClean="0"/>
              <a:t>. </a:t>
            </a:r>
            <a:r>
              <a:rPr lang="fr-BE" baseline="0" dirty="0" err="1" smtClean="0"/>
              <a:t>Ze</a:t>
            </a:r>
            <a:r>
              <a:rPr lang="fr-BE" baseline="0" dirty="0" smtClean="0"/>
              <a:t> </a:t>
            </a:r>
            <a:r>
              <a:rPr lang="fr-BE" baseline="0" dirty="0" err="1" smtClean="0"/>
              <a:t>staat</a:t>
            </a:r>
            <a:r>
              <a:rPr lang="fr-BE" baseline="0" dirty="0" smtClean="0"/>
              <a:t> al </a:t>
            </a:r>
            <a:r>
              <a:rPr lang="fr-BE" baseline="0" dirty="0" err="1" smtClean="0"/>
              <a:t>sinds</a:t>
            </a:r>
            <a:r>
              <a:rPr lang="fr-BE" baseline="0" dirty="0" smtClean="0"/>
              <a:t> 3 </a:t>
            </a:r>
            <a:r>
              <a:rPr lang="fr-BE" baseline="0" dirty="0" err="1" smtClean="0"/>
              <a:t>jaar</a:t>
            </a:r>
            <a:r>
              <a:rPr lang="fr-BE" baseline="0" dirty="0" smtClean="0"/>
              <a:t> op de </a:t>
            </a:r>
            <a:r>
              <a:rPr lang="fr-BE" baseline="0" dirty="0" err="1" smtClean="0"/>
              <a:t>wachtlijst</a:t>
            </a:r>
            <a:r>
              <a:rPr lang="fr-BE" baseline="0" dirty="0" smtClean="0"/>
              <a:t> van het WZC maar </a:t>
            </a:r>
            <a:r>
              <a:rPr lang="fr-BE" baseline="0" dirty="0" err="1" smtClean="0"/>
              <a:t>telkens</a:t>
            </a:r>
            <a:r>
              <a:rPr lang="fr-BE" baseline="0" dirty="0" smtClean="0"/>
              <a:t> </a:t>
            </a:r>
            <a:r>
              <a:rPr lang="fr-BE" baseline="0" dirty="0" err="1" smtClean="0"/>
              <a:t>wanneer</a:t>
            </a:r>
            <a:r>
              <a:rPr lang="fr-BE" baseline="0" dirty="0" smtClean="0"/>
              <a:t> </a:t>
            </a:r>
            <a:r>
              <a:rPr lang="fr-BE" baseline="0" dirty="0" err="1" smtClean="0"/>
              <a:t>ze</a:t>
            </a:r>
            <a:r>
              <a:rPr lang="fr-BE" baseline="0" dirty="0" smtClean="0"/>
              <a:t> </a:t>
            </a:r>
            <a:r>
              <a:rPr lang="fr-BE" baseline="0" dirty="0" err="1" smtClean="0"/>
              <a:t>haar</a:t>
            </a:r>
            <a:r>
              <a:rPr lang="fr-BE" baseline="0" dirty="0" smtClean="0"/>
              <a:t> </a:t>
            </a:r>
            <a:r>
              <a:rPr lang="fr-BE" baseline="0" dirty="0" err="1" smtClean="0"/>
              <a:t>opbellen</a:t>
            </a:r>
            <a:r>
              <a:rPr lang="fr-BE" baseline="0" dirty="0" smtClean="0"/>
              <a:t> </a:t>
            </a:r>
            <a:r>
              <a:rPr lang="fr-BE" baseline="0" dirty="0" err="1" smtClean="0"/>
              <a:t>weigert</a:t>
            </a:r>
            <a:r>
              <a:rPr lang="fr-BE" baseline="0" dirty="0" smtClean="0"/>
              <a:t> </a:t>
            </a:r>
            <a:r>
              <a:rPr lang="fr-BE" baseline="0" dirty="0" err="1" smtClean="0"/>
              <a:t>ze</a:t>
            </a:r>
            <a:r>
              <a:rPr lang="fr-BE" baseline="0" dirty="0" smtClean="0"/>
              <a:t> </a:t>
            </a:r>
            <a:r>
              <a:rPr lang="fr-BE" baseline="0" dirty="0" err="1" smtClean="0"/>
              <a:t>een</a:t>
            </a:r>
            <a:r>
              <a:rPr lang="fr-BE" baseline="0" dirty="0" smtClean="0"/>
              <a:t> </a:t>
            </a:r>
            <a:r>
              <a:rPr lang="fr-BE" baseline="0" dirty="0" err="1" smtClean="0"/>
              <a:t>plaatsing</a:t>
            </a:r>
            <a:r>
              <a:rPr lang="fr-BE" baseline="0" dirty="0" smtClean="0"/>
              <a:t>. </a:t>
            </a:r>
            <a:r>
              <a:rPr lang="fr-BE" baseline="0" dirty="0" err="1" smtClean="0"/>
              <a:t>Tijdens</a:t>
            </a:r>
            <a:r>
              <a:rPr lang="fr-BE" baseline="0" dirty="0" smtClean="0"/>
              <a:t> de </a:t>
            </a:r>
            <a:r>
              <a:rPr lang="fr-BE" baseline="0" dirty="0" err="1" smtClean="0"/>
              <a:t>revalidatie</a:t>
            </a:r>
            <a:r>
              <a:rPr lang="fr-BE" baseline="0" dirty="0" smtClean="0"/>
              <a:t> </a:t>
            </a:r>
            <a:r>
              <a:rPr lang="fr-BE" baseline="0" dirty="0" err="1" smtClean="0"/>
              <a:t>hebben</a:t>
            </a:r>
            <a:r>
              <a:rPr lang="fr-BE" baseline="0" dirty="0" smtClean="0"/>
              <a:t> </a:t>
            </a:r>
            <a:r>
              <a:rPr lang="fr-BE" baseline="0" dirty="0" err="1" smtClean="0"/>
              <a:t>we</a:t>
            </a:r>
            <a:r>
              <a:rPr lang="fr-BE" baseline="0" dirty="0" smtClean="0"/>
              <a:t> met </a:t>
            </a:r>
            <a:r>
              <a:rPr lang="fr-BE" baseline="0" dirty="0" err="1" smtClean="0"/>
              <a:t>haar</a:t>
            </a:r>
            <a:r>
              <a:rPr lang="fr-BE" baseline="0" dirty="0" smtClean="0"/>
              <a:t> </a:t>
            </a:r>
            <a:r>
              <a:rPr lang="fr-BE" baseline="0" dirty="0" err="1" smtClean="0"/>
              <a:t>besproken</a:t>
            </a:r>
            <a:r>
              <a:rPr lang="fr-BE" baseline="0" dirty="0" smtClean="0"/>
              <a:t> </a:t>
            </a:r>
            <a:r>
              <a:rPr lang="fr-BE" baseline="0" dirty="0" err="1" smtClean="0"/>
              <a:t>dat</a:t>
            </a:r>
            <a:r>
              <a:rPr lang="fr-BE" baseline="0" dirty="0" smtClean="0"/>
              <a:t> mss </a:t>
            </a:r>
            <a:r>
              <a:rPr lang="fr-BE" baseline="0" dirty="0" err="1" smtClean="0"/>
              <a:t>beter</a:t>
            </a:r>
            <a:r>
              <a:rPr lang="fr-BE" baseline="0" dirty="0" smtClean="0"/>
              <a:t> </a:t>
            </a:r>
            <a:r>
              <a:rPr lang="fr-BE" baseline="0" dirty="0" err="1" smtClean="0"/>
              <a:t>is</a:t>
            </a:r>
            <a:r>
              <a:rPr lang="fr-BE" baseline="0" dirty="0" smtClean="0"/>
              <a:t> om </a:t>
            </a:r>
            <a:r>
              <a:rPr lang="fr-BE" baseline="0" dirty="0" err="1" smtClean="0"/>
              <a:t>naar</a:t>
            </a:r>
            <a:r>
              <a:rPr lang="fr-BE" baseline="0" dirty="0" smtClean="0"/>
              <a:t> </a:t>
            </a:r>
            <a:r>
              <a:rPr lang="fr-BE" baseline="0" dirty="0" err="1" smtClean="0"/>
              <a:t>een</a:t>
            </a:r>
            <a:r>
              <a:rPr lang="fr-BE" baseline="0" dirty="0" smtClean="0"/>
              <a:t> WZC te </a:t>
            </a:r>
            <a:r>
              <a:rPr lang="fr-BE" baseline="0" dirty="0" err="1" smtClean="0"/>
              <a:t>gaan</a:t>
            </a:r>
            <a:r>
              <a:rPr lang="fr-BE" baseline="0" dirty="0" smtClean="0"/>
              <a:t>, </a:t>
            </a:r>
            <a:r>
              <a:rPr lang="fr-BE" baseline="0" dirty="0" err="1" smtClean="0"/>
              <a:t>alleen</a:t>
            </a:r>
            <a:r>
              <a:rPr lang="fr-BE" baseline="0" dirty="0" smtClean="0"/>
              <a:t> </a:t>
            </a:r>
            <a:r>
              <a:rPr lang="fr-BE" baseline="0" dirty="0" err="1" smtClean="0"/>
              <a:t>thuis</a:t>
            </a:r>
            <a:r>
              <a:rPr lang="fr-BE" baseline="0" dirty="0" smtClean="0"/>
              <a:t> </a:t>
            </a:r>
            <a:r>
              <a:rPr lang="fr-BE" baseline="0" dirty="0" err="1" smtClean="0"/>
              <a:t>zal</a:t>
            </a:r>
            <a:r>
              <a:rPr lang="fr-BE" baseline="0" dirty="0" smtClean="0"/>
              <a:t> </a:t>
            </a:r>
            <a:r>
              <a:rPr lang="fr-BE" baseline="0" dirty="0" err="1" smtClean="0"/>
              <a:t>gevaarlijk</a:t>
            </a:r>
            <a:r>
              <a:rPr lang="fr-BE" baseline="0" dirty="0" smtClean="0"/>
              <a:t> </a:t>
            </a:r>
            <a:r>
              <a:rPr lang="fr-BE" baseline="0" dirty="0" err="1" smtClean="0"/>
              <a:t>zijn</a:t>
            </a:r>
            <a:r>
              <a:rPr lang="fr-BE" baseline="0" dirty="0" smtClean="0"/>
              <a:t>. </a:t>
            </a:r>
            <a:r>
              <a:rPr lang="fr-BE" baseline="0" dirty="0" err="1" smtClean="0"/>
              <a:t>Ze</a:t>
            </a:r>
            <a:r>
              <a:rPr lang="fr-BE" baseline="0" dirty="0" smtClean="0"/>
              <a:t> </a:t>
            </a:r>
            <a:r>
              <a:rPr lang="fr-BE" baseline="0" dirty="0" err="1" smtClean="0"/>
              <a:t>weigert</a:t>
            </a:r>
            <a:r>
              <a:rPr lang="fr-BE" baseline="0" dirty="0" smtClean="0"/>
              <a:t> </a:t>
            </a:r>
            <a:r>
              <a:rPr lang="fr-BE" baseline="0" dirty="0" err="1" smtClean="0"/>
              <a:t>meteen</a:t>
            </a:r>
            <a:r>
              <a:rPr lang="fr-BE" baseline="0" dirty="0" smtClean="0"/>
              <a:t>, </a:t>
            </a:r>
            <a:r>
              <a:rPr lang="fr-BE" baseline="0" dirty="0" err="1" smtClean="0"/>
              <a:t>ze</a:t>
            </a:r>
            <a:r>
              <a:rPr lang="fr-BE" baseline="0" dirty="0" smtClean="0"/>
              <a:t> </a:t>
            </a:r>
            <a:r>
              <a:rPr lang="fr-BE" baseline="0" dirty="0" err="1" smtClean="0"/>
              <a:t>wilt</a:t>
            </a:r>
            <a:r>
              <a:rPr lang="fr-BE" baseline="0" dirty="0" smtClean="0"/>
              <a:t> </a:t>
            </a:r>
            <a:r>
              <a:rPr lang="fr-BE" baseline="0" dirty="0" err="1" smtClean="0"/>
              <a:t>een</a:t>
            </a:r>
            <a:r>
              <a:rPr lang="fr-BE" baseline="0" dirty="0" smtClean="0"/>
              <a:t> </a:t>
            </a:r>
            <a:r>
              <a:rPr lang="fr-BE" baseline="0" dirty="0" err="1" smtClean="0"/>
              <a:t>terugkeer</a:t>
            </a:r>
            <a:r>
              <a:rPr lang="fr-BE" baseline="0" dirty="0" smtClean="0"/>
              <a:t> </a:t>
            </a:r>
            <a:r>
              <a:rPr lang="fr-BE" baseline="0" dirty="0" err="1" smtClean="0"/>
              <a:t>naar</a:t>
            </a:r>
            <a:r>
              <a:rPr lang="fr-BE" baseline="0" dirty="0" smtClean="0"/>
              <a:t> huis. </a:t>
            </a:r>
            <a:r>
              <a:rPr lang="fr-BE" baseline="0" dirty="0" err="1" smtClean="0"/>
              <a:t>We</a:t>
            </a:r>
            <a:r>
              <a:rPr lang="fr-BE" baseline="0" dirty="0" smtClean="0"/>
              <a:t> </a:t>
            </a:r>
            <a:r>
              <a:rPr lang="fr-BE" baseline="0" dirty="0" err="1" smtClean="0"/>
              <a:t>komen</a:t>
            </a:r>
            <a:r>
              <a:rPr lang="fr-BE" baseline="0" dirty="0" smtClean="0"/>
              <a:t> </a:t>
            </a:r>
            <a:r>
              <a:rPr lang="fr-BE" baseline="0" dirty="0" err="1" smtClean="0"/>
              <a:t>regelmatig</a:t>
            </a:r>
            <a:r>
              <a:rPr lang="fr-BE" baseline="0" dirty="0" smtClean="0"/>
              <a:t> </a:t>
            </a:r>
            <a:r>
              <a:rPr lang="fr-BE" baseline="0" dirty="0" err="1" smtClean="0"/>
              <a:t>bij</a:t>
            </a:r>
            <a:r>
              <a:rPr lang="fr-BE" baseline="0" dirty="0" smtClean="0"/>
              <a:t> </a:t>
            </a:r>
            <a:r>
              <a:rPr lang="fr-BE" baseline="0" dirty="0" err="1" smtClean="0"/>
              <a:t>haar</a:t>
            </a:r>
            <a:r>
              <a:rPr lang="fr-BE" baseline="0" dirty="0" smtClean="0"/>
              <a:t> </a:t>
            </a:r>
            <a:r>
              <a:rPr lang="fr-BE" baseline="0" dirty="0" err="1" smtClean="0"/>
              <a:t>langs</a:t>
            </a:r>
            <a:r>
              <a:rPr lang="fr-BE" baseline="0" dirty="0" smtClean="0"/>
              <a:t> en </a:t>
            </a:r>
            <a:r>
              <a:rPr lang="fr-BE" baseline="0" dirty="0" err="1" smtClean="0"/>
              <a:t>ze</a:t>
            </a:r>
            <a:r>
              <a:rPr lang="fr-BE" baseline="0" dirty="0" smtClean="0"/>
              <a:t> </a:t>
            </a:r>
            <a:r>
              <a:rPr lang="fr-BE" baseline="0" dirty="0" err="1" smtClean="0"/>
              <a:t>komt</a:t>
            </a:r>
            <a:r>
              <a:rPr lang="fr-BE" baseline="0" dirty="0" smtClean="0"/>
              <a:t> </a:t>
            </a:r>
            <a:r>
              <a:rPr lang="fr-BE" baseline="0" dirty="0" err="1" smtClean="0"/>
              <a:t>zelf</a:t>
            </a:r>
            <a:r>
              <a:rPr lang="fr-BE" baseline="0" dirty="0" smtClean="0"/>
              <a:t> </a:t>
            </a:r>
            <a:r>
              <a:rPr lang="fr-BE" baseline="0" dirty="0" err="1" smtClean="0"/>
              <a:t>ook</a:t>
            </a:r>
            <a:r>
              <a:rPr lang="fr-BE" baseline="0" dirty="0" smtClean="0"/>
              <a:t> </a:t>
            </a:r>
            <a:r>
              <a:rPr lang="fr-BE" baseline="0" dirty="0" err="1" smtClean="0"/>
              <a:t>naar</a:t>
            </a:r>
            <a:r>
              <a:rPr lang="fr-BE" baseline="0" dirty="0" smtClean="0"/>
              <a:t> </a:t>
            </a:r>
            <a:r>
              <a:rPr lang="fr-BE" baseline="0" dirty="0" err="1" smtClean="0"/>
              <a:t>mijn</a:t>
            </a:r>
            <a:r>
              <a:rPr lang="fr-BE" baseline="0" dirty="0" smtClean="0"/>
              <a:t> bureau. Nu </a:t>
            </a:r>
            <a:r>
              <a:rPr lang="fr-BE" baseline="0" dirty="0" err="1" smtClean="0"/>
              <a:t>begint</a:t>
            </a:r>
            <a:r>
              <a:rPr lang="fr-BE" baseline="0" dirty="0" smtClean="0"/>
              <a:t> </a:t>
            </a:r>
            <a:r>
              <a:rPr lang="fr-BE" baseline="0" dirty="0" err="1" smtClean="0"/>
              <a:t>ze</a:t>
            </a:r>
            <a:r>
              <a:rPr lang="fr-BE" baseline="0" dirty="0" smtClean="0"/>
              <a:t> te </a:t>
            </a:r>
            <a:r>
              <a:rPr lang="fr-BE" baseline="0" dirty="0" err="1" smtClean="0"/>
              <a:t>twijfelen</a:t>
            </a:r>
            <a:r>
              <a:rPr lang="fr-BE" baseline="0" dirty="0" smtClean="0"/>
              <a:t>, </a:t>
            </a:r>
            <a:r>
              <a:rPr lang="fr-BE" baseline="0" dirty="0" err="1" smtClean="0"/>
              <a:t>misschien</a:t>
            </a:r>
            <a:r>
              <a:rPr lang="fr-BE" baseline="0" dirty="0" smtClean="0"/>
              <a:t> </a:t>
            </a:r>
            <a:r>
              <a:rPr lang="fr-BE" baseline="0" dirty="0" err="1" smtClean="0"/>
              <a:t>is</a:t>
            </a:r>
            <a:r>
              <a:rPr lang="fr-BE" baseline="0" dirty="0" smtClean="0"/>
              <a:t> het </a:t>
            </a:r>
            <a:r>
              <a:rPr lang="fr-BE" baseline="0" dirty="0" err="1" smtClean="0"/>
              <a:t>toch</a:t>
            </a:r>
            <a:r>
              <a:rPr lang="fr-BE" baseline="0" dirty="0" smtClean="0"/>
              <a:t> </a:t>
            </a:r>
            <a:r>
              <a:rPr lang="fr-BE" baseline="0" dirty="0" err="1" smtClean="0"/>
              <a:t>beter</a:t>
            </a:r>
            <a:r>
              <a:rPr lang="fr-BE" baseline="0" dirty="0" smtClean="0"/>
              <a:t> </a:t>
            </a:r>
            <a:r>
              <a:rPr lang="fr-BE" baseline="0" dirty="0" err="1" smtClean="0"/>
              <a:t>voor</a:t>
            </a:r>
            <a:r>
              <a:rPr lang="fr-BE" baseline="0" dirty="0" smtClean="0"/>
              <a:t> </a:t>
            </a:r>
            <a:r>
              <a:rPr lang="fr-BE" baseline="0" dirty="0" err="1" smtClean="0"/>
              <a:t>haar</a:t>
            </a:r>
            <a:r>
              <a:rPr lang="fr-BE" baseline="0" dirty="0" smtClean="0"/>
              <a:t> om </a:t>
            </a:r>
            <a:r>
              <a:rPr lang="fr-BE" baseline="0" dirty="0" err="1" smtClean="0"/>
              <a:t>naar</a:t>
            </a:r>
            <a:r>
              <a:rPr lang="fr-BE" baseline="0" dirty="0" smtClean="0"/>
              <a:t> het WZC te </a:t>
            </a:r>
            <a:r>
              <a:rPr lang="fr-BE" baseline="0" dirty="0" err="1" smtClean="0"/>
              <a:t>gaan</a:t>
            </a:r>
            <a:r>
              <a:rPr lang="fr-BE" baseline="0" dirty="0" smtClean="0"/>
              <a:t> </a:t>
            </a:r>
            <a:r>
              <a:rPr lang="fr-BE" baseline="0" dirty="0" err="1" smtClean="0"/>
              <a:t>want</a:t>
            </a:r>
            <a:r>
              <a:rPr lang="fr-BE" baseline="0" dirty="0" smtClean="0"/>
              <a:t> </a:t>
            </a:r>
            <a:r>
              <a:rPr lang="fr-BE" baseline="0" dirty="0" err="1" smtClean="0"/>
              <a:t>thuis</a:t>
            </a:r>
            <a:r>
              <a:rPr lang="fr-BE" baseline="0" dirty="0" smtClean="0"/>
              <a:t> </a:t>
            </a:r>
            <a:r>
              <a:rPr lang="fr-BE" baseline="0" dirty="0" err="1" smtClean="0"/>
              <a:t>gaat</a:t>
            </a:r>
            <a:r>
              <a:rPr lang="fr-BE" baseline="0" dirty="0" smtClean="0"/>
              <a:t> het </a:t>
            </a:r>
            <a:r>
              <a:rPr lang="fr-BE" baseline="0" dirty="0" err="1" smtClean="0"/>
              <a:t>eigenlijk</a:t>
            </a:r>
            <a:r>
              <a:rPr lang="fr-BE" baseline="0" dirty="0" smtClean="0"/>
              <a:t> niet </a:t>
            </a:r>
            <a:r>
              <a:rPr lang="fr-BE" baseline="0" dirty="0" err="1" smtClean="0"/>
              <a:t>meer</a:t>
            </a:r>
            <a:r>
              <a:rPr lang="fr-BE" baseline="0" dirty="0" smtClean="0"/>
              <a:t>… In </a:t>
            </a:r>
            <a:r>
              <a:rPr lang="fr-BE" baseline="0" dirty="0" err="1" smtClean="0"/>
              <a:t>een</a:t>
            </a:r>
            <a:r>
              <a:rPr lang="fr-BE" baseline="0" dirty="0" smtClean="0"/>
              <a:t> </a:t>
            </a:r>
            <a:r>
              <a:rPr lang="fr-BE" baseline="0" dirty="0" err="1" smtClean="0"/>
              <a:t>revalidatie</a:t>
            </a:r>
            <a:r>
              <a:rPr lang="fr-BE" baseline="0" dirty="0" smtClean="0"/>
              <a:t> </a:t>
            </a:r>
            <a:r>
              <a:rPr lang="fr-BE" baseline="0" dirty="0" err="1" smtClean="0"/>
              <a:t>dienst</a:t>
            </a:r>
            <a:r>
              <a:rPr lang="fr-BE" baseline="0" dirty="0" smtClean="0"/>
              <a:t> </a:t>
            </a:r>
            <a:r>
              <a:rPr lang="fr-BE" baseline="0" dirty="0" err="1" smtClean="0"/>
              <a:t>hebben</a:t>
            </a:r>
            <a:r>
              <a:rPr lang="fr-BE" baseline="0" dirty="0" smtClean="0"/>
              <a:t> </a:t>
            </a:r>
            <a:r>
              <a:rPr lang="fr-BE" baseline="0" dirty="0" err="1" smtClean="0"/>
              <a:t>we</a:t>
            </a:r>
            <a:r>
              <a:rPr lang="fr-BE" baseline="0" dirty="0" smtClean="0"/>
              <a:t> </a:t>
            </a:r>
            <a:r>
              <a:rPr lang="fr-BE" baseline="0" dirty="0" err="1" smtClean="0"/>
              <a:t>meer</a:t>
            </a:r>
            <a:r>
              <a:rPr lang="fr-BE" baseline="0" dirty="0" smtClean="0"/>
              <a:t> </a:t>
            </a:r>
            <a:r>
              <a:rPr lang="fr-BE" baseline="0" dirty="0" err="1" smtClean="0"/>
              <a:t>mogelijkheden</a:t>
            </a:r>
            <a:r>
              <a:rPr lang="fr-BE" baseline="0" dirty="0" smtClean="0"/>
              <a:t>, </a:t>
            </a:r>
            <a:r>
              <a:rPr lang="fr-BE" baseline="0" dirty="0" err="1" smtClean="0"/>
              <a:t>meer</a:t>
            </a:r>
            <a:r>
              <a:rPr lang="fr-BE" baseline="0" dirty="0" smtClean="0"/>
              <a:t> </a:t>
            </a:r>
            <a:r>
              <a:rPr lang="fr-BE" baseline="0" dirty="0" err="1" smtClean="0"/>
              <a:t>tijd</a:t>
            </a:r>
            <a:r>
              <a:rPr lang="fr-BE" baseline="0" dirty="0" smtClean="0"/>
              <a:t> om de patient te </a:t>
            </a:r>
            <a:r>
              <a:rPr lang="fr-BE" baseline="0" dirty="0" err="1" smtClean="0"/>
              <a:t>leren</a:t>
            </a:r>
            <a:r>
              <a:rPr lang="fr-BE" baseline="0" dirty="0" smtClean="0"/>
              <a:t> </a:t>
            </a:r>
            <a:r>
              <a:rPr lang="fr-BE" baseline="0" dirty="0" err="1" smtClean="0"/>
              <a:t>kennen</a:t>
            </a:r>
            <a:r>
              <a:rPr lang="fr-BE" baseline="0" dirty="0" smtClean="0"/>
              <a:t>, patient kan het WZC </a:t>
            </a:r>
            <a:r>
              <a:rPr lang="fr-BE" baseline="0" dirty="0" err="1" smtClean="0"/>
              <a:t>gaan</a:t>
            </a:r>
            <a:r>
              <a:rPr lang="fr-BE" baseline="0" dirty="0" smtClean="0"/>
              <a:t> </a:t>
            </a:r>
            <a:r>
              <a:rPr lang="fr-BE" baseline="0" dirty="0" err="1" smtClean="0"/>
              <a:t>bezoeken</a:t>
            </a:r>
            <a:r>
              <a:rPr lang="fr-BE" baseline="0" dirty="0" smtClean="0"/>
              <a:t>, de </a:t>
            </a:r>
            <a:r>
              <a:rPr lang="fr-BE" baseline="0" dirty="0" err="1" smtClean="0"/>
              <a:t>tijd</a:t>
            </a:r>
            <a:r>
              <a:rPr lang="fr-BE" baseline="0" dirty="0" smtClean="0"/>
              <a:t> om </a:t>
            </a:r>
            <a:r>
              <a:rPr lang="fr-BE" baseline="0" dirty="0" err="1" smtClean="0"/>
              <a:t>zich</a:t>
            </a:r>
            <a:r>
              <a:rPr lang="fr-BE" baseline="0" dirty="0" smtClean="0"/>
              <a:t> </a:t>
            </a:r>
            <a:r>
              <a:rPr lang="fr-BE" baseline="0" dirty="0" err="1" smtClean="0"/>
              <a:t>voor</a:t>
            </a:r>
            <a:r>
              <a:rPr lang="fr-BE" baseline="0" dirty="0" smtClean="0"/>
              <a:t> te </a:t>
            </a:r>
            <a:r>
              <a:rPr lang="fr-BE" baseline="0" dirty="0" err="1" smtClean="0"/>
              <a:t>bereiden</a:t>
            </a:r>
            <a:r>
              <a:rPr lang="fr-BE" baseline="0" dirty="0" smtClean="0"/>
              <a:t>,... </a:t>
            </a:r>
            <a:endParaRPr lang="fr-BE" dirty="0"/>
          </a:p>
        </p:txBody>
      </p:sp>
      <p:sp>
        <p:nvSpPr>
          <p:cNvPr id="4" name="Slide Number Placeholder 3"/>
          <p:cNvSpPr>
            <a:spLocks noGrp="1"/>
          </p:cNvSpPr>
          <p:nvPr>
            <p:ph type="sldNum" sz="quarter" idx="10"/>
          </p:nvPr>
        </p:nvSpPr>
        <p:spPr/>
        <p:txBody>
          <a:bodyPr/>
          <a:lstStyle/>
          <a:p>
            <a:fld id="{11D8D1CE-489F-4A46-8B8F-4CF83AA083E0}" type="slidenum">
              <a:rPr lang="fr-BE" smtClean="0">
                <a:solidFill>
                  <a:prstClr val="black"/>
                </a:solidFill>
              </a:rPr>
              <a:pPr/>
              <a:t>4</a:t>
            </a:fld>
            <a:endParaRPr lang="fr-BE" dirty="0">
              <a:solidFill>
                <a:prstClr val="black"/>
              </a:solidFill>
            </a:endParaRPr>
          </a:p>
        </p:txBody>
      </p:sp>
    </p:spTree>
    <p:extLst>
      <p:ext uri="{BB962C8B-B14F-4D97-AF65-F5344CB8AC3E}">
        <p14:creationId xmlns:p14="http://schemas.microsoft.com/office/powerpoint/2010/main" val="301005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11D8D1CE-489F-4A46-8B8F-4CF83AA083E0}" type="slidenum">
              <a:rPr lang="fr-BE" smtClean="0">
                <a:solidFill>
                  <a:prstClr val="black"/>
                </a:solidFill>
              </a:rPr>
              <a:pPr/>
              <a:t>7</a:t>
            </a:fld>
            <a:endParaRPr lang="fr-BE" dirty="0">
              <a:solidFill>
                <a:prstClr val="black"/>
              </a:solidFill>
            </a:endParaRPr>
          </a:p>
        </p:txBody>
      </p:sp>
    </p:spTree>
    <p:extLst>
      <p:ext uri="{BB962C8B-B14F-4D97-AF65-F5344CB8AC3E}">
        <p14:creationId xmlns:p14="http://schemas.microsoft.com/office/powerpoint/2010/main" val="200679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11D8D1CE-489F-4A46-8B8F-4CF83AA083E0}" type="slidenum">
              <a:rPr lang="fr-BE" smtClean="0"/>
              <a:t>8</a:t>
            </a:fld>
            <a:endParaRPr lang="fr-BE" dirty="0"/>
          </a:p>
        </p:txBody>
      </p:sp>
    </p:spTree>
    <p:extLst>
      <p:ext uri="{BB962C8B-B14F-4D97-AF65-F5344CB8AC3E}">
        <p14:creationId xmlns:p14="http://schemas.microsoft.com/office/powerpoint/2010/main" val="162788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resentatie/Titre présenta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0750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hoofdstuk/Titre Chapitre ">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1202152" y="2906713"/>
            <a:ext cx="7313198" cy="2363930"/>
          </a:xfrm>
        </p:spPr>
        <p:txBody>
          <a:bodyPr>
            <a:normAutofit/>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4800" kern="1200" baseline="0" dirty="0" smtClean="0">
                <a:solidFill>
                  <a:srgbClr val="1F497D"/>
                </a:solidFill>
                <a:latin typeface="+mn-lt"/>
                <a:ea typeface="+mn-ea"/>
                <a:cs typeface="Eurostile"/>
              </a:defRPr>
            </a:lvl1pPr>
          </a:lstStyle>
          <a:p>
            <a:pPr>
              <a:lnSpc>
                <a:spcPct val="80000"/>
              </a:lnSpc>
            </a:pPr>
            <a:r>
              <a:rPr lang="fr-FR" sz="4800" b="0" spc="110" dirty="0" err="1" smtClean="0">
                <a:solidFill>
                  <a:srgbClr val="1F497D"/>
                </a:solidFill>
                <a:latin typeface="Calibri" panose="020F0502020204030204" pitchFamily="34" charset="0"/>
                <a:cs typeface="DIN-Regular"/>
              </a:rPr>
              <a:t>Titel</a:t>
            </a:r>
            <a:r>
              <a:rPr lang="fr-FR" sz="4800" b="0" spc="110" dirty="0" smtClean="0">
                <a:solidFill>
                  <a:srgbClr val="1F497D"/>
                </a:solidFill>
                <a:latin typeface="Calibri" panose="020F0502020204030204" pitchFamily="34" charset="0"/>
                <a:cs typeface="DIN-Regular"/>
              </a:rPr>
              <a:t> </a:t>
            </a:r>
            <a:r>
              <a:rPr lang="fr-FR" sz="4800" b="0" spc="110" dirty="0" err="1" smtClean="0">
                <a:solidFill>
                  <a:srgbClr val="1F497D"/>
                </a:solidFill>
                <a:latin typeface="Calibri" panose="020F0502020204030204" pitchFamily="34" charset="0"/>
                <a:cs typeface="DIN-Regular"/>
              </a:rPr>
              <a:t>hoofdstuk</a:t>
            </a:r>
            <a:r>
              <a:rPr lang="fr-FR" sz="4800" b="0" spc="110" dirty="0" smtClean="0">
                <a:solidFill>
                  <a:srgbClr val="1F497D"/>
                </a:solidFill>
                <a:latin typeface="Calibri" panose="020F0502020204030204" pitchFamily="34" charset="0"/>
                <a:cs typeface="DIN-Regular"/>
              </a:rPr>
              <a:t>/Titre  chapitre Calibri 48 </a:t>
            </a:r>
            <a:r>
              <a:rPr lang="fr-FR" sz="4800" b="0" spc="110" dirty="0" err="1" smtClean="0">
                <a:solidFill>
                  <a:srgbClr val="1F497D"/>
                </a:solidFill>
                <a:latin typeface="Calibri" panose="020F0502020204030204" pitchFamily="34" charset="0"/>
                <a:cs typeface="DIN-Regular"/>
              </a:rPr>
              <a:t>Blauw</a:t>
            </a:r>
            <a:r>
              <a:rPr lang="fr-FR" sz="4800" b="0" spc="110" dirty="0" smtClean="0">
                <a:solidFill>
                  <a:srgbClr val="1F497D"/>
                </a:solidFill>
                <a:latin typeface="Calibri" panose="020F0502020204030204" pitchFamily="34" charset="0"/>
                <a:cs typeface="DIN-Regular"/>
              </a:rPr>
              <a:t>/Bleu                              RGB 31 73 125</a:t>
            </a:r>
            <a:endParaRPr lang="fr-FR" sz="2800" b="0" spc="110" dirty="0" smtClean="0">
              <a:solidFill>
                <a:srgbClr val="1F497D"/>
              </a:solidFill>
              <a:latin typeface="Calibri" panose="020F0502020204030204" pitchFamily="34" charset="0"/>
              <a:cs typeface="DIN-Regular"/>
            </a:endParaRPr>
          </a:p>
        </p:txBody>
      </p:sp>
      <p:sp>
        <p:nvSpPr>
          <p:cNvPr id="21"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2"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41559339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oints/Liste à puces">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202152" y="1825625"/>
            <a:ext cx="7313198" cy="3762375"/>
          </a:xfrm>
        </p:spPr>
        <p:txBody>
          <a:bodyPr/>
          <a:lstStyle>
            <a:lvl1pPr marL="228600" indent="-228600">
              <a:lnSpc>
                <a:spcPct val="100000"/>
              </a:lnSpc>
              <a:spcBef>
                <a:spcPts val="0"/>
              </a:spcBef>
              <a:buClr>
                <a:srgbClr val="31859C"/>
              </a:buClr>
              <a:buFont typeface="Wingdings" panose="05000000000000000000" pitchFamily="2" charset="2"/>
              <a:buChar char="§"/>
              <a:defRPr lang="fr-FR" sz="2400" kern="1200" dirty="0" smtClean="0">
                <a:solidFill>
                  <a:srgbClr val="1F497D"/>
                </a:solidFill>
                <a:latin typeface="+mn-lt"/>
                <a:ea typeface="+mn-ea"/>
                <a:cs typeface="Eurostile"/>
              </a:defRPr>
            </a:lvl1pPr>
            <a:lvl2pPr>
              <a:lnSpc>
                <a:spcPct val="100000"/>
              </a:lnSpc>
              <a:spcBef>
                <a:spcPts val="0"/>
              </a:spcBef>
              <a:buClr>
                <a:srgbClr val="31859C"/>
              </a:buClr>
              <a:defRPr lang="fr-FR" sz="2400" kern="1200" dirty="0" smtClean="0">
                <a:solidFill>
                  <a:srgbClr val="1F497D"/>
                </a:solidFill>
                <a:latin typeface="+mn-lt"/>
                <a:ea typeface="+mn-ea"/>
                <a:cs typeface="Eurostile"/>
              </a:defRPr>
            </a:lvl2pPr>
            <a:lvl3pPr marL="1257300" indent="-230400">
              <a:lnSpc>
                <a:spcPct val="100000"/>
              </a:lnSpc>
              <a:spcBef>
                <a:spcPts val="0"/>
              </a:spcBef>
              <a:buClr>
                <a:srgbClr val="31859C"/>
              </a:buClr>
              <a:buFont typeface="Calibri" panose="020F0502020204030204" pitchFamily="34" charset="0"/>
              <a:buChar char="-"/>
              <a:defRPr lang="fr-FR" sz="2400" kern="1200" dirty="0" smtClean="0">
                <a:solidFill>
                  <a:srgbClr val="1F497D"/>
                </a:solidFill>
                <a:latin typeface="+mn-lt"/>
                <a:ea typeface="+mn-ea"/>
                <a:cs typeface="Eurostile"/>
              </a:defRPr>
            </a:lvl3pPr>
          </a:lstStyle>
          <a:p>
            <a:pPr lvl="0"/>
            <a:r>
              <a:rPr lang="fr-FR" sz="2400" kern="1200" dirty="0" smtClean="0">
                <a:solidFill>
                  <a:srgbClr val="1F497D"/>
                </a:solidFill>
                <a:latin typeface="+mn-lt"/>
                <a:ea typeface="+mn-ea"/>
                <a:cs typeface="Eurostile"/>
              </a:rPr>
              <a:t>Bullet points/Liste à puces</a:t>
            </a:r>
            <a:endParaRPr lang="fr-FR" dirty="0" smtClean="0"/>
          </a:p>
          <a:p>
            <a:pPr lvl="1"/>
            <a:r>
              <a:rPr lang="fr-FR" sz="2400" kern="1200" dirty="0" smtClean="0">
                <a:solidFill>
                  <a:srgbClr val="1F497D"/>
                </a:solidFill>
                <a:latin typeface="+mn-lt"/>
                <a:ea typeface="+mn-ea"/>
                <a:cs typeface="Eurostile"/>
              </a:rPr>
              <a:t>Calibri 24</a:t>
            </a:r>
            <a:endParaRPr lang="fr-FR" dirty="0" smtClean="0"/>
          </a:p>
          <a:p>
            <a:pPr lvl="2"/>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7"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
        <p:nvSpPr>
          <p:cNvPr id="8" name="Espace réservé du texte 2"/>
          <p:cNvSpPr>
            <a:spLocks noGrp="1"/>
          </p:cNvSpPr>
          <p:nvPr>
            <p:ph type="body" sz="quarter" idx="13"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Tree>
    <p:extLst>
      <p:ext uri="{BB962C8B-B14F-4D97-AF65-F5344CB8AC3E}">
        <p14:creationId xmlns:p14="http://schemas.microsoft.com/office/powerpoint/2010/main" val="1267329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Tex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02152" y="1825625"/>
            <a:ext cx="7313198" cy="3762375"/>
          </a:xfrm>
        </p:spPr>
        <p:txBody>
          <a:bodyPr>
            <a:normAutofit/>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2400" kern="1200" dirty="0" smtClean="0">
                <a:solidFill>
                  <a:srgbClr val="1F497D"/>
                </a:solidFill>
                <a:latin typeface="+mn-lt"/>
                <a:ea typeface="+mn-ea"/>
                <a:cs typeface="Eurostile"/>
              </a:defRPr>
            </a:lvl1pPr>
          </a:lstStyle>
          <a:p>
            <a:pPr lvl="0"/>
            <a:r>
              <a:rPr lang="fr-FR" dirty="0" err="1" smtClean="0"/>
              <a:t>Tekst</a:t>
            </a:r>
            <a:r>
              <a:rPr lang="fr-FR" dirty="0" smtClean="0"/>
              <a:t>/Texte                                                                                </a:t>
            </a:r>
            <a:r>
              <a:rPr lang="fr-FR" sz="2400" kern="1200" dirty="0" smtClean="0">
                <a:solidFill>
                  <a:srgbClr val="1F497D"/>
                </a:solidFill>
                <a:latin typeface="+mn-lt"/>
                <a:ea typeface="+mn-ea"/>
                <a:cs typeface="Eurostile"/>
              </a:rPr>
              <a:t>Calibri 24 </a:t>
            </a:r>
            <a:r>
              <a:rPr lang="fr-FR" sz="2400" kern="1200" dirty="0" err="1" smtClean="0">
                <a:solidFill>
                  <a:srgbClr val="1F497D"/>
                </a:solidFill>
                <a:latin typeface="+mn-lt"/>
                <a:ea typeface="+mn-ea"/>
                <a:cs typeface="Eurostile"/>
              </a:rPr>
              <a:t>Blauw</a:t>
            </a:r>
            <a:r>
              <a:rPr lang="fr-FR" sz="2400" kern="1200" dirty="0" smtClean="0">
                <a:solidFill>
                  <a:srgbClr val="1F497D"/>
                </a:solidFill>
                <a:latin typeface="+mn-lt"/>
                <a:ea typeface="+mn-ea"/>
                <a:cs typeface="Eurostile"/>
              </a:rPr>
              <a:t>/Bleu RGB 31 73 125</a:t>
            </a:r>
            <a:endParaRPr lang="fr-FR" dirty="0" smtClean="0"/>
          </a:p>
        </p:txBody>
      </p:sp>
      <p:sp>
        <p:nvSpPr>
          <p:cNvPr id="14"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5"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18883268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bullet points/2 Listes à pu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02152" y="1825625"/>
            <a:ext cx="3598448" cy="3762375"/>
          </a:xfrm>
        </p:spPr>
        <p:txBody>
          <a:bodyPr/>
          <a:lstStyle>
            <a:lvl1pPr marL="342900" indent="-342900" algn="l" defTabSz="457200" rtl="0" eaLnBrk="1" latinLnBrk="0" hangingPunct="1">
              <a:lnSpc>
                <a:spcPct val="100000"/>
              </a:lnSpc>
              <a:spcBef>
                <a:spcPts val="0"/>
              </a:spcBef>
              <a:buClr>
                <a:srgbClr val="31859C"/>
              </a:buClr>
              <a:buFont typeface="Wingdings" panose="05000000000000000000" pitchFamily="2" charset="2"/>
              <a:buChar char="§"/>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100000"/>
              </a:lnSpc>
              <a:spcBef>
                <a:spcPts val="0"/>
              </a:spcBef>
              <a:buClr>
                <a:srgbClr val="31859C"/>
              </a:buClr>
              <a:buFont typeface="Arial" panose="020B0604020202020204" pitchFamily="34" charset="0"/>
              <a:buChar char="•"/>
              <a:defRPr lang="fr-FR" sz="2400" kern="1200" dirty="0" smtClean="0">
                <a:solidFill>
                  <a:srgbClr val="1F497D"/>
                </a:solidFill>
                <a:latin typeface="+mn-lt"/>
                <a:ea typeface="+mn-ea"/>
                <a:cs typeface="Eurostile"/>
              </a:defRPr>
            </a:lvl2pPr>
            <a:lvl3pPr>
              <a:defRPr/>
            </a:lvl3pPr>
          </a:lstStyle>
          <a:p>
            <a:pPr lvl="0"/>
            <a:r>
              <a:rPr lang="fr-FR" sz="2400" kern="1200" dirty="0" smtClean="0">
                <a:solidFill>
                  <a:srgbClr val="1F497D"/>
                </a:solidFill>
                <a:latin typeface="+mn-lt"/>
                <a:ea typeface="+mn-ea"/>
                <a:cs typeface="Eurostile"/>
              </a:rPr>
              <a:t>Bullet points/Liste à puces Calibri 24</a:t>
            </a:r>
            <a:endParaRPr lang="fr-FR" dirty="0" smtClean="0"/>
          </a:p>
          <a:p>
            <a:pPr marL="685800" lvl="1" indent="-228600" algn="l" defTabSz="914400" rtl="0" eaLnBrk="1" latinLnBrk="0" hangingPunct="1">
              <a:lnSpc>
                <a:spcPct val="100000"/>
              </a:lnSpc>
              <a:spcBef>
                <a:spcPts val="0"/>
              </a:spcBef>
              <a:buClr>
                <a:srgbClr val="31859C"/>
              </a:buClr>
              <a:buFont typeface="Arial" panose="020B0604020202020204" pitchFamily="34" charset="0"/>
              <a:buChar char="•"/>
            </a:pPr>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4" name="Content Placeholder 3"/>
          <p:cNvSpPr>
            <a:spLocks noGrp="1"/>
          </p:cNvSpPr>
          <p:nvPr>
            <p:ph sz="half" idx="2" hasCustomPrompt="1"/>
          </p:nvPr>
        </p:nvSpPr>
        <p:spPr>
          <a:xfrm>
            <a:off x="4916902" y="1825625"/>
            <a:ext cx="3598448" cy="3762375"/>
          </a:xfrm>
        </p:spPr>
        <p:txBody>
          <a:bodyPr>
            <a:normAutofit/>
          </a:bodyPr>
          <a:lstStyle>
            <a:lvl1pPr marL="342900" indent="-342900" algn="l" defTabSz="457200" rtl="0" eaLnBrk="1" latinLnBrk="0" hangingPunct="1">
              <a:lnSpc>
                <a:spcPct val="100000"/>
              </a:lnSpc>
              <a:spcBef>
                <a:spcPts val="0"/>
              </a:spcBef>
              <a:buClr>
                <a:srgbClr val="31859C"/>
              </a:buClr>
              <a:buFont typeface="Wingdings" panose="05000000000000000000" pitchFamily="2" charset="2"/>
              <a:buChar char="§"/>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100000"/>
              </a:lnSpc>
              <a:spcBef>
                <a:spcPts val="0"/>
              </a:spcBef>
              <a:buClr>
                <a:srgbClr val="31859C"/>
              </a:buClr>
              <a:buFont typeface="Arial" panose="020B0604020202020204" pitchFamily="34" charset="0"/>
              <a:buChar char="•"/>
              <a:defRPr lang="fr-FR" sz="2400" kern="1200" dirty="0" smtClean="0">
                <a:solidFill>
                  <a:srgbClr val="1F497D"/>
                </a:solidFill>
                <a:latin typeface="+mn-lt"/>
                <a:ea typeface="+mn-ea"/>
                <a:cs typeface="Eurostile"/>
              </a:defRPr>
            </a:lvl2pPr>
            <a:lvl3pPr marL="914400" indent="0">
              <a:buNone/>
              <a:defRPr/>
            </a:lvl3pPr>
          </a:lstStyle>
          <a:p>
            <a:pPr lvl="0"/>
            <a:r>
              <a:rPr lang="fr-FR" sz="2400" kern="1200" dirty="0" smtClean="0">
                <a:solidFill>
                  <a:srgbClr val="1F497D"/>
                </a:solidFill>
                <a:latin typeface="+mn-lt"/>
                <a:ea typeface="+mn-ea"/>
                <a:cs typeface="Eurostile"/>
              </a:rPr>
              <a:t>Bullet points/Liste à puces Calibri 24</a:t>
            </a:r>
            <a:endParaRPr lang="fr-FR" dirty="0" smtClean="0"/>
          </a:p>
          <a:p>
            <a:pPr marL="685800" lvl="1" indent="-228600" algn="l" defTabSz="914400" rtl="0" eaLnBrk="1" latinLnBrk="0" hangingPunct="1">
              <a:lnSpc>
                <a:spcPct val="100000"/>
              </a:lnSpc>
              <a:spcBef>
                <a:spcPts val="0"/>
              </a:spcBef>
              <a:buClr>
                <a:srgbClr val="31859C"/>
              </a:buClr>
              <a:buFont typeface="Arial" panose="020B0604020202020204" pitchFamily="34" charset="0"/>
              <a:buChar char="•"/>
            </a:pPr>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16"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6"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13083033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teksten/2 text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02152" y="1825625"/>
            <a:ext cx="3598448" cy="3762375"/>
          </a:xfrm>
        </p:spPr>
        <p:txBody>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2400" kern="1200" dirty="0" smtClean="0">
                <a:solidFill>
                  <a:srgbClr val="1F497D"/>
                </a:solidFill>
                <a:latin typeface="+mn-lt"/>
                <a:ea typeface="+mn-ea"/>
                <a:cs typeface="Eurostile"/>
              </a:defRPr>
            </a:lvl1pPr>
            <a:lvl2pPr marL="457200" indent="0" algn="l" defTabSz="914400" rtl="0" eaLnBrk="1" latinLnBrk="0" hangingPunct="1">
              <a:lnSpc>
                <a:spcPct val="100000"/>
              </a:lnSpc>
              <a:spcBef>
                <a:spcPts val="0"/>
              </a:spcBef>
              <a:buClr>
                <a:srgbClr val="31859C"/>
              </a:buClr>
              <a:buFont typeface="Arial" panose="020B0604020202020204" pitchFamily="34" charset="0"/>
              <a:buNone/>
              <a:defRPr lang="fr-FR" sz="2400" kern="1200" dirty="0" smtClean="0">
                <a:solidFill>
                  <a:srgbClr val="1F497D"/>
                </a:solidFill>
                <a:latin typeface="+mn-lt"/>
                <a:ea typeface="+mn-ea"/>
                <a:cs typeface="Eurostile"/>
              </a:defRPr>
            </a:lvl2pPr>
            <a:lvl3pPr>
              <a:defRPr/>
            </a:lvl3pPr>
          </a:lstStyle>
          <a:p>
            <a:pPr lvl="0"/>
            <a:r>
              <a:rPr lang="fr-FR" dirty="0" err="1" smtClean="0"/>
              <a:t>Tekst</a:t>
            </a:r>
            <a:r>
              <a:rPr lang="fr-FR" dirty="0" smtClean="0"/>
              <a:t>/Texte                          </a:t>
            </a:r>
            <a:r>
              <a:rPr lang="fr-FR" sz="2400" kern="1200" dirty="0" smtClean="0">
                <a:solidFill>
                  <a:srgbClr val="1F497D"/>
                </a:solidFill>
                <a:latin typeface="+mn-lt"/>
                <a:ea typeface="+mn-ea"/>
                <a:cs typeface="Eurostile"/>
              </a:rPr>
              <a:t>Calibri 24 </a:t>
            </a:r>
            <a:r>
              <a:rPr lang="fr-FR" sz="2400" kern="1200" dirty="0" err="1" smtClean="0">
                <a:solidFill>
                  <a:srgbClr val="1F497D"/>
                </a:solidFill>
                <a:latin typeface="+mn-lt"/>
                <a:ea typeface="+mn-ea"/>
                <a:cs typeface="Eurostile"/>
              </a:rPr>
              <a:t>Blauw</a:t>
            </a:r>
            <a:r>
              <a:rPr lang="fr-FR" sz="2400" kern="1200" dirty="0" smtClean="0">
                <a:solidFill>
                  <a:srgbClr val="1F497D"/>
                </a:solidFill>
                <a:latin typeface="+mn-lt"/>
                <a:ea typeface="+mn-ea"/>
                <a:cs typeface="Eurostile"/>
              </a:rPr>
              <a:t>/Bleu RGB 31 73 125</a:t>
            </a:r>
            <a:endParaRPr lang="fr-FR" dirty="0" smtClean="0"/>
          </a:p>
        </p:txBody>
      </p:sp>
      <p:sp>
        <p:nvSpPr>
          <p:cNvPr id="4" name="Content Placeholder 3"/>
          <p:cNvSpPr>
            <a:spLocks noGrp="1"/>
          </p:cNvSpPr>
          <p:nvPr>
            <p:ph sz="half" idx="2" hasCustomPrompt="1"/>
          </p:nvPr>
        </p:nvSpPr>
        <p:spPr>
          <a:xfrm>
            <a:off x="4916902" y="1825625"/>
            <a:ext cx="3598448" cy="3762375"/>
          </a:xfrm>
        </p:spPr>
        <p:txBody>
          <a:bodyPr vert="horz" lIns="91440" tIns="45720" rIns="91440" bIns="45720" rtlCol="0">
            <a:normAutofit/>
          </a:bodyPr>
          <a:lstStyle>
            <a:lvl1pPr>
              <a:defRPr lang="fr-FR" sz="2400" dirty="0" smtClean="0">
                <a:solidFill>
                  <a:srgbClr val="1F497D"/>
                </a:solidFill>
                <a:cs typeface="Eurostile"/>
              </a:defRPr>
            </a:lvl1pPr>
          </a:lstStyle>
          <a:p>
            <a:pPr marL="0" lvl="0" indent="0" defTabSz="457200">
              <a:lnSpc>
                <a:spcPct val="100000"/>
              </a:lnSpc>
              <a:spcBef>
                <a:spcPts val="0"/>
              </a:spcBef>
              <a:buClr>
                <a:srgbClr val="31859C"/>
              </a:buClr>
              <a:buFont typeface="Wingdings" panose="05000000000000000000" pitchFamily="2" charset="2"/>
              <a:buNone/>
            </a:pPr>
            <a:r>
              <a:rPr lang="fr-FR" dirty="0" err="1" smtClean="0"/>
              <a:t>Tekst</a:t>
            </a:r>
            <a:r>
              <a:rPr lang="fr-FR" dirty="0" smtClean="0"/>
              <a:t>/Texte                                   </a:t>
            </a:r>
            <a:r>
              <a:rPr lang="fr-FR" sz="2400" kern="1200" dirty="0" smtClean="0">
                <a:solidFill>
                  <a:srgbClr val="1F497D"/>
                </a:solidFill>
                <a:latin typeface="+mn-lt"/>
                <a:ea typeface="+mn-ea"/>
                <a:cs typeface="Eurostile"/>
              </a:rPr>
              <a:t>Calibri 24 </a:t>
            </a:r>
            <a:r>
              <a:rPr lang="fr-FR" sz="2400" kern="1200" dirty="0" err="1" smtClean="0">
                <a:solidFill>
                  <a:srgbClr val="1F497D"/>
                </a:solidFill>
                <a:latin typeface="+mn-lt"/>
                <a:ea typeface="+mn-ea"/>
                <a:cs typeface="Eurostile"/>
              </a:rPr>
              <a:t>Blauw</a:t>
            </a:r>
            <a:r>
              <a:rPr lang="fr-FR" sz="2400" kern="1200" dirty="0" smtClean="0">
                <a:solidFill>
                  <a:srgbClr val="1F497D"/>
                </a:solidFill>
                <a:latin typeface="+mn-lt"/>
                <a:ea typeface="+mn-ea"/>
                <a:cs typeface="Eurostile"/>
              </a:rPr>
              <a:t>/Bleu RGB 31 73 125</a:t>
            </a:r>
            <a:endParaRPr lang="fr-FR" dirty="0" smtClean="0"/>
          </a:p>
        </p:txBody>
      </p:sp>
      <p:sp>
        <p:nvSpPr>
          <p:cNvPr id="16"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6"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19674015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gelijking/Compara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202151" y="1825625"/>
            <a:ext cx="3598807" cy="679450"/>
          </a:xfrm>
        </p:spPr>
        <p:txBody>
          <a:bodyPr anchor="t">
            <a:normAutofit/>
          </a:bodyPr>
          <a:lstStyle>
            <a:lvl1pPr marL="0" indent="0">
              <a:lnSpc>
                <a:spcPct val="100000"/>
              </a:lnSpc>
              <a:spcBef>
                <a:spcPts val="0"/>
              </a:spcBef>
              <a:buNone/>
              <a:defRPr lang="fr-FR" sz="2400" kern="1200" dirty="0" smtClean="0">
                <a:solidFill>
                  <a:srgbClr val="1F497D"/>
                </a:solidFill>
                <a:latin typeface="+mn-lt"/>
                <a:ea typeface="+mn-ea"/>
                <a:cs typeface="Eurostil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Tekst</a:t>
            </a:r>
            <a:r>
              <a:rPr lang="fr-FR" dirty="0" smtClean="0"/>
              <a:t>/Texte</a:t>
            </a:r>
          </a:p>
        </p:txBody>
      </p:sp>
      <p:sp>
        <p:nvSpPr>
          <p:cNvPr id="4" name="Content Placeholder 3"/>
          <p:cNvSpPr>
            <a:spLocks noGrp="1"/>
          </p:cNvSpPr>
          <p:nvPr>
            <p:ph sz="half" idx="2" hasCustomPrompt="1"/>
          </p:nvPr>
        </p:nvSpPr>
        <p:spPr>
          <a:xfrm>
            <a:off x="1207738" y="2505075"/>
            <a:ext cx="3593221" cy="3082925"/>
          </a:xfrm>
        </p:spPr>
        <p:txBody>
          <a:bodyPr/>
          <a:lstStyle>
            <a:lvl1pPr marL="342900" marR="0" indent="-342900" algn="l" defTabSz="457200" rtl="0" eaLnBrk="1" fontAlgn="auto" latinLnBrk="0" hangingPunct="1">
              <a:lnSpc>
                <a:spcPct val="100000"/>
              </a:lnSpc>
              <a:spcBef>
                <a:spcPts val="0"/>
              </a:spcBef>
              <a:spcAft>
                <a:spcPts val="0"/>
              </a:spcAft>
              <a:buClr>
                <a:srgbClr val="31859C"/>
              </a:buClr>
              <a:buSzTx/>
              <a:buFont typeface="Wingdings" panose="05000000000000000000" pitchFamily="2" charset="2"/>
              <a:buChar char="§"/>
              <a:tabLst/>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100000"/>
              </a:lnSpc>
              <a:spcBef>
                <a:spcPts val="0"/>
              </a:spcBef>
              <a:buClr>
                <a:srgbClr val="31859C"/>
              </a:buClr>
              <a:buFont typeface="Arial" panose="020B0604020202020204" pitchFamily="34" charset="0"/>
              <a:buChar char="•"/>
              <a:defRPr lang="fr-FR" sz="2400" kern="1200" dirty="0" smtClean="0">
                <a:solidFill>
                  <a:srgbClr val="1F497D"/>
                </a:solidFill>
                <a:latin typeface="+mn-lt"/>
                <a:ea typeface="+mn-ea"/>
                <a:cs typeface="Eurostile"/>
              </a:defRPr>
            </a:lvl2pPr>
          </a:lstStyle>
          <a:p>
            <a:pPr marL="342900" marR="0" lvl="0" indent="-342900" algn="l" defTabSz="457200" rtl="0" eaLnBrk="1" fontAlgn="auto" latinLnBrk="0" hangingPunct="1">
              <a:lnSpc>
                <a:spcPct val="100000"/>
              </a:lnSpc>
              <a:spcBef>
                <a:spcPts val="0"/>
              </a:spcBef>
              <a:spcAft>
                <a:spcPts val="0"/>
              </a:spcAft>
              <a:buClr>
                <a:srgbClr val="31859C"/>
              </a:buClr>
              <a:buSzTx/>
              <a:buFont typeface="Wingdings" panose="05000000000000000000" pitchFamily="2" charset="2"/>
              <a:buChar char="§"/>
              <a:tabLst/>
              <a:defRPr/>
            </a:pPr>
            <a:r>
              <a:rPr lang="fr-FR" sz="2400" kern="1200" dirty="0" smtClean="0">
                <a:solidFill>
                  <a:srgbClr val="1F497D"/>
                </a:solidFill>
                <a:latin typeface="+mn-lt"/>
                <a:ea typeface="+mn-ea"/>
                <a:cs typeface="Eurostile"/>
              </a:rPr>
              <a:t>Bullet points/Liste à puces Calibri 24</a:t>
            </a:r>
            <a:endParaRPr lang="fr-FR" dirty="0" smtClean="0"/>
          </a:p>
          <a:p>
            <a:pPr marL="685800" lvl="1" indent="-228600" algn="l" defTabSz="914400" rtl="0" eaLnBrk="1" latinLnBrk="0" hangingPunct="1">
              <a:lnSpc>
                <a:spcPct val="100000"/>
              </a:lnSpc>
              <a:spcBef>
                <a:spcPts val="0"/>
              </a:spcBef>
              <a:buClr>
                <a:srgbClr val="31859C"/>
              </a:buClr>
              <a:buFont typeface="Arial" panose="020B0604020202020204" pitchFamily="34" charset="0"/>
              <a:buChar char="•"/>
            </a:pPr>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5" name="Text Placeholder 4"/>
          <p:cNvSpPr>
            <a:spLocks noGrp="1"/>
          </p:cNvSpPr>
          <p:nvPr>
            <p:ph type="body" sz="quarter" idx="3" hasCustomPrompt="1"/>
          </p:nvPr>
        </p:nvSpPr>
        <p:spPr>
          <a:xfrm>
            <a:off x="4916902" y="1825625"/>
            <a:ext cx="3599639" cy="679450"/>
          </a:xfrm>
        </p:spPr>
        <p:txBody>
          <a:bodyPr anchor="t">
            <a:normAutofit/>
          </a:bodyPr>
          <a:lstStyle>
            <a:lvl1pPr marL="0" indent="0">
              <a:buNone/>
              <a:defRPr lang="fr-FR" sz="2400" kern="1200" dirty="0" smtClean="0">
                <a:solidFill>
                  <a:srgbClr val="1F497D"/>
                </a:solidFill>
                <a:latin typeface="+mn-lt"/>
                <a:ea typeface="+mn-ea"/>
                <a:cs typeface="Eurostil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buFont typeface="Arial" panose="020B0604020202020204" pitchFamily="34" charset="0"/>
              <a:buNone/>
            </a:pPr>
            <a:r>
              <a:rPr lang="fr-FR" dirty="0" err="1" smtClean="0"/>
              <a:t>Tekst</a:t>
            </a:r>
            <a:r>
              <a:rPr lang="fr-FR" dirty="0" smtClean="0"/>
              <a:t>/Texte</a:t>
            </a:r>
          </a:p>
        </p:txBody>
      </p:sp>
      <p:sp>
        <p:nvSpPr>
          <p:cNvPr id="6" name="Content Placeholder 5"/>
          <p:cNvSpPr>
            <a:spLocks noGrp="1"/>
          </p:cNvSpPr>
          <p:nvPr>
            <p:ph sz="quarter" idx="4" hasCustomPrompt="1"/>
          </p:nvPr>
        </p:nvSpPr>
        <p:spPr>
          <a:xfrm>
            <a:off x="4916902" y="2505075"/>
            <a:ext cx="3599639" cy="3082925"/>
          </a:xfrm>
        </p:spPr>
        <p:txBody>
          <a:bodyPr/>
          <a:lstStyle>
            <a:lvl1pPr marL="342900" marR="0" indent="-342900" algn="l" defTabSz="457200" rtl="0" eaLnBrk="1" fontAlgn="auto" latinLnBrk="0" hangingPunct="1">
              <a:lnSpc>
                <a:spcPct val="100000"/>
              </a:lnSpc>
              <a:spcBef>
                <a:spcPts val="0"/>
              </a:spcBef>
              <a:spcAft>
                <a:spcPts val="0"/>
              </a:spcAft>
              <a:buClr>
                <a:srgbClr val="31859C"/>
              </a:buClr>
              <a:buSzTx/>
              <a:buFont typeface="Wingdings" panose="05000000000000000000" pitchFamily="2" charset="2"/>
              <a:buChar char="§"/>
              <a:tabLst/>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100000"/>
              </a:lnSpc>
              <a:spcBef>
                <a:spcPts val="0"/>
              </a:spcBef>
              <a:buClr>
                <a:srgbClr val="31859C"/>
              </a:buClr>
              <a:buFont typeface="Arial" panose="020B0604020202020204" pitchFamily="34" charset="0"/>
              <a:buChar char="•"/>
              <a:defRPr lang="fr-FR" sz="2400" kern="1200" dirty="0" smtClean="0">
                <a:solidFill>
                  <a:srgbClr val="1F497D"/>
                </a:solidFill>
                <a:latin typeface="+mn-lt"/>
                <a:ea typeface="+mn-ea"/>
                <a:cs typeface="Eurostile"/>
              </a:defRPr>
            </a:lvl2pPr>
          </a:lstStyle>
          <a:p>
            <a:pPr marL="342900" marR="0" lvl="0" indent="-342900" algn="l" defTabSz="457200" rtl="0" eaLnBrk="1" fontAlgn="auto" latinLnBrk="0" hangingPunct="1">
              <a:lnSpc>
                <a:spcPct val="100000"/>
              </a:lnSpc>
              <a:spcBef>
                <a:spcPts val="0"/>
              </a:spcBef>
              <a:spcAft>
                <a:spcPts val="0"/>
              </a:spcAft>
              <a:buClr>
                <a:srgbClr val="31859C"/>
              </a:buClr>
              <a:buSzTx/>
              <a:buFont typeface="Wingdings" panose="05000000000000000000" pitchFamily="2" charset="2"/>
              <a:buChar char="§"/>
              <a:tabLst/>
              <a:defRPr/>
            </a:pPr>
            <a:r>
              <a:rPr lang="fr-FR" sz="2400" kern="1200" dirty="0" smtClean="0">
                <a:solidFill>
                  <a:srgbClr val="1F497D"/>
                </a:solidFill>
                <a:latin typeface="+mn-lt"/>
                <a:ea typeface="+mn-ea"/>
                <a:cs typeface="Eurostile"/>
              </a:rPr>
              <a:t>Bullet points/Liste à puces Calibri 24</a:t>
            </a:r>
            <a:endParaRPr lang="fr-FR" dirty="0" smtClean="0"/>
          </a:p>
          <a:p>
            <a:pPr marL="685800" lvl="1" indent="-228600" algn="l" defTabSz="914400" rtl="0" eaLnBrk="1" latinLnBrk="0" hangingPunct="1">
              <a:lnSpc>
                <a:spcPct val="100000"/>
              </a:lnSpc>
              <a:spcBef>
                <a:spcPts val="0"/>
              </a:spcBef>
              <a:buClr>
                <a:srgbClr val="31859C"/>
              </a:buClr>
              <a:buFont typeface="Arial" panose="020B0604020202020204" pitchFamily="34" charset="0"/>
              <a:buChar char="•"/>
            </a:pPr>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15"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8"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22966698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dankt/Merci">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02152" y="2312999"/>
            <a:ext cx="7313198" cy="3275001"/>
          </a:xfrm>
        </p:spPr>
        <p:txBody>
          <a:bodyPr>
            <a:normAutofit/>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2400" kern="1200" baseline="0" dirty="0" smtClean="0">
                <a:solidFill>
                  <a:srgbClr val="1F497D"/>
                </a:solidFill>
                <a:latin typeface="+mn-lt"/>
                <a:ea typeface="+mn-ea"/>
                <a:cs typeface="Eurostile"/>
              </a:defRPr>
            </a:lvl1pPr>
          </a:lstStyle>
          <a:p>
            <a:r>
              <a:rPr lang="fr-FR" sz="2400" kern="1200" dirty="0" smtClean="0">
                <a:solidFill>
                  <a:srgbClr val="1F497D"/>
                </a:solidFill>
                <a:latin typeface="+mn-lt"/>
                <a:ea typeface="+mn-ea"/>
                <a:cs typeface="Eurostile"/>
              </a:rPr>
              <a:t>Merci pour votre attention                                                 </a:t>
            </a:r>
            <a:r>
              <a:rPr lang="fr-FR" sz="2400" kern="1200" dirty="0" err="1" smtClean="0">
                <a:solidFill>
                  <a:srgbClr val="1F497D"/>
                </a:solidFill>
                <a:latin typeface="+mn-lt"/>
                <a:ea typeface="+mn-ea"/>
                <a:cs typeface="Eurostile"/>
              </a:rPr>
              <a:t>Bedankt</a:t>
            </a:r>
            <a:r>
              <a:rPr lang="fr-FR" sz="2400" kern="1200" dirty="0" smtClean="0">
                <a:solidFill>
                  <a:srgbClr val="1F497D"/>
                </a:solidFill>
                <a:latin typeface="+mn-lt"/>
                <a:ea typeface="+mn-ea"/>
                <a:cs typeface="Eurostile"/>
              </a:rPr>
              <a:t> </a:t>
            </a:r>
            <a:r>
              <a:rPr lang="fr-FR" sz="2400" kern="1200" dirty="0" err="1" smtClean="0">
                <a:solidFill>
                  <a:srgbClr val="1F497D"/>
                </a:solidFill>
                <a:latin typeface="+mn-lt"/>
                <a:ea typeface="+mn-ea"/>
                <a:cs typeface="Eurostile"/>
              </a:rPr>
              <a:t>voor</a:t>
            </a:r>
            <a:r>
              <a:rPr lang="fr-FR" sz="2400" kern="1200" dirty="0" smtClean="0">
                <a:solidFill>
                  <a:srgbClr val="1F497D"/>
                </a:solidFill>
                <a:latin typeface="+mn-lt"/>
                <a:ea typeface="+mn-ea"/>
                <a:cs typeface="Eurostile"/>
              </a:rPr>
              <a:t> </a:t>
            </a:r>
            <a:r>
              <a:rPr lang="fr-FR" sz="2400" kern="1200" dirty="0" err="1" smtClean="0">
                <a:solidFill>
                  <a:srgbClr val="1F497D"/>
                </a:solidFill>
                <a:latin typeface="+mn-lt"/>
                <a:ea typeface="+mn-ea"/>
                <a:cs typeface="Eurostile"/>
              </a:rPr>
              <a:t>uw</a:t>
            </a:r>
            <a:r>
              <a:rPr lang="fr-FR" sz="2400" kern="1200" dirty="0" smtClean="0">
                <a:solidFill>
                  <a:srgbClr val="1F497D"/>
                </a:solidFill>
                <a:latin typeface="+mn-lt"/>
                <a:ea typeface="+mn-ea"/>
                <a:cs typeface="Eurostile"/>
              </a:rPr>
              <a:t> </a:t>
            </a:r>
            <a:r>
              <a:rPr lang="fr-FR" sz="2400" kern="1200" dirty="0" err="1" smtClean="0">
                <a:solidFill>
                  <a:srgbClr val="1F497D"/>
                </a:solidFill>
                <a:latin typeface="+mn-lt"/>
                <a:ea typeface="+mn-ea"/>
                <a:cs typeface="Eurostile"/>
              </a:rPr>
              <a:t>aandacht</a:t>
            </a:r>
            <a:r>
              <a:rPr lang="fr-FR" sz="2400" kern="1200" dirty="0" smtClean="0">
                <a:solidFill>
                  <a:srgbClr val="1F497D"/>
                </a:solidFill>
                <a:latin typeface="+mn-lt"/>
                <a:ea typeface="+mn-ea"/>
                <a:cs typeface="Eurostile"/>
              </a:rPr>
              <a:t>                                                              Calibri 24 </a:t>
            </a:r>
            <a:r>
              <a:rPr lang="fr-FR" sz="2400" kern="1200" dirty="0" err="1" smtClean="0">
                <a:solidFill>
                  <a:srgbClr val="1F497D"/>
                </a:solidFill>
                <a:latin typeface="+mn-lt"/>
                <a:ea typeface="+mn-ea"/>
                <a:cs typeface="Eurostile"/>
              </a:rPr>
              <a:t>Blauw</a:t>
            </a:r>
            <a:r>
              <a:rPr lang="fr-FR" sz="2400" kern="1200" dirty="0" smtClean="0">
                <a:solidFill>
                  <a:srgbClr val="1F497D"/>
                </a:solidFill>
                <a:latin typeface="+mn-lt"/>
                <a:ea typeface="+mn-ea"/>
                <a:cs typeface="Eurostile"/>
              </a:rPr>
              <a:t>/Bleu RGB 31 73 125</a:t>
            </a:r>
          </a:p>
        </p:txBody>
      </p:sp>
      <p:sp>
        <p:nvSpPr>
          <p:cNvPr id="9"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5"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15313790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Titre">
    <p:spTree>
      <p:nvGrpSpPr>
        <p:cNvPr id="1" name=""/>
        <p:cNvGrpSpPr/>
        <p:nvPr/>
      </p:nvGrpSpPr>
      <p:grpSpPr>
        <a:xfrm>
          <a:off x="0" y="0"/>
          <a:ext cx="0" cy="0"/>
          <a:chOff x="0" y="0"/>
          <a:chExt cx="0" cy="0"/>
        </a:xfrm>
      </p:grpSpPr>
      <p:sp>
        <p:nvSpPr>
          <p:cNvPr id="9"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4"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33739345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hoofdstuk/Titre Chapitre ">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1202152" y="2906713"/>
            <a:ext cx="7313198" cy="2363930"/>
          </a:xfrm>
        </p:spPr>
        <p:txBody>
          <a:bodyPr>
            <a:normAutofit/>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4800" kern="1200" baseline="0" dirty="0" smtClean="0">
                <a:solidFill>
                  <a:srgbClr val="1F497D"/>
                </a:solidFill>
                <a:latin typeface="+mn-lt"/>
                <a:ea typeface="+mn-ea"/>
                <a:cs typeface="Eurostile"/>
              </a:defRPr>
            </a:lvl1pPr>
          </a:lstStyle>
          <a:p>
            <a:pPr>
              <a:lnSpc>
                <a:spcPct val="80000"/>
              </a:lnSpc>
            </a:pPr>
            <a:r>
              <a:rPr lang="fr-FR" sz="4800" b="0" spc="110" dirty="0" err="1" smtClean="0">
                <a:solidFill>
                  <a:srgbClr val="1F497D"/>
                </a:solidFill>
                <a:latin typeface="Calibri" panose="020F0502020204030204" pitchFamily="34" charset="0"/>
                <a:cs typeface="DIN-Regular"/>
              </a:rPr>
              <a:t>Titel</a:t>
            </a:r>
            <a:r>
              <a:rPr lang="fr-FR" sz="4800" b="0" spc="110" dirty="0" smtClean="0">
                <a:solidFill>
                  <a:srgbClr val="1F497D"/>
                </a:solidFill>
                <a:latin typeface="Calibri" panose="020F0502020204030204" pitchFamily="34" charset="0"/>
                <a:cs typeface="DIN-Regular"/>
              </a:rPr>
              <a:t> </a:t>
            </a:r>
            <a:r>
              <a:rPr lang="fr-FR" sz="4800" b="0" spc="110" dirty="0" err="1" smtClean="0">
                <a:solidFill>
                  <a:srgbClr val="1F497D"/>
                </a:solidFill>
                <a:latin typeface="Calibri" panose="020F0502020204030204" pitchFamily="34" charset="0"/>
                <a:cs typeface="DIN-Regular"/>
              </a:rPr>
              <a:t>hoofdstuk</a:t>
            </a:r>
            <a:r>
              <a:rPr lang="fr-FR" sz="4800" b="0" spc="110" dirty="0" smtClean="0">
                <a:solidFill>
                  <a:srgbClr val="1F497D"/>
                </a:solidFill>
                <a:latin typeface="Calibri" panose="020F0502020204030204" pitchFamily="34" charset="0"/>
                <a:cs typeface="DIN-Regular"/>
              </a:rPr>
              <a:t>/Titre  chapitre Calibri 48 </a:t>
            </a:r>
            <a:r>
              <a:rPr lang="fr-FR" sz="4800" b="0" spc="110" dirty="0" err="1" smtClean="0">
                <a:solidFill>
                  <a:srgbClr val="1F497D"/>
                </a:solidFill>
                <a:latin typeface="Calibri" panose="020F0502020204030204" pitchFamily="34" charset="0"/>
                <a:cs typeface="DIN-Regular"/>
              </a:rPr>
              <a:t>Blauw</a:t>
            </a:r>
            <a:r>
              <a:rPr lang="fr-FR" sz="4800" b="0" spc="110" dirty="0" smtClean="0">
                <a:solidFill>
                  <a:srgbClr val="1F497D"/>
                </a:solidFill>
                <a:latin typeface="Calibri" panose="020F0502020204030204" pitchFamily="34" charset="0"/>
                <a:cs typeface="DIN-Regular"/>
              </a:rPr>
              <a:t>/Bleu                              RGB 31 73 125</a:t>
            </a:r>
            <a:endParaRPr lang="fr-FR" sz="2800" b="0" spc="110" dirty="0" smtClean="0">
              <a:solidFill>
                <a:srgbClr val="1F497D"/>
              </a:solidFill>
              <a:latin typeface="Calibri" panose="020F0502020204030204" pitchFamily="34" charset="0"/>
              <a:cs typeface="DIN-Regular"/>
            </a:endParaRPr>
          </a:p>
        </p:txBody>
      </p:sp>
      <p:sp>
        <p:nvSpPr>
          <p:cNvPr id="21"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2"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22322074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oints/Liste à puces">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202152" y="1825625"/>
            <a:ext cx="7313198" cy="3762375"/>
          </a:xfrm>
        </p:spPr>
        <p:txBody>
          <a:bodyPr/>
          <a:lstStyle>
            <a:lvl1pPr marL="228600" indent="-228600">
              <a:lnSpc>
                <a:spcPct val="100000"/>
              </a:lnSpc>
              <a:spcBef>
                <a:spcPts val="0"/>
              </a:spcBef>
              <a:buClr>
                <a:srgbClr val="31859C"/>
              </a:buClr>
              <a:buFont typeface="Wingdings" panose="05000000000000000000" pitchFamily="2" charset="2"/>
              <a:buChar char="§"/>
              <a:defRPr lang="fr-FR" sz="2400" kern="1200" dirty="0" smtClean="0">
                <a:solidFill>
                  <a:srgbClr val="1F497D"/>
                </a:solidFill>
                <a:latin typeface="+mn-lt"/>
                <a:ea typeface="+mn-ea"/>
                <a:cs typeface="Eurostile"/>
              </a:defRPr>
            </a:lvl1pPr>
            <a:lvl2pPr>
              <a:lnSpc>
                <a:spcPct val="100000"/>
              </a:lnSpc>
              <a:spcBef>
                <a:spcPts val="0"/>
              </a:spcBef>
              <a:buClr>
                <a:srgbClr val="31859C"/>
              </a:buClr>
              <a:defRPr lang="fr-FR" sz="2400" kern="1200" dirty="0" smtClean="0">
                <a:solidFill>
                  <a:srgbClr val="1F497D"/>
                </a:solidFill>
                <a:latin typeface="+mn-lt"/>
                <a:ea typeface="+mn-ea"/>
                <a:cs typeface="Eurostile"/>
              </a:defRPr>
            </a:lvl2pPr>
            <a:lvl3pPr marL="1257300" indent="-230400">
              <a:lnSpc>
                <a:spcPct val="100000"/>
              </a:lnSpc>
              <a:spcBef>
                <a:spcPts val="0"/>
              </a:spcBef>
              <a:buClr>
                <a:srgbClr val="31859C"/>
              </a:buClr>
              <a:buFont typeface="Calibri" panose="020F0502020204030204" pitchFamily="34" charset="0"/>
              <a:buChar char="-"/>
              <a:defRPr lang="fr-FR" sz="2400" kern="1200" dirty="0" smtClean="0">
                <a:solidFill>
                  <a:srgbClr val="1F497D"/>
                </a:solidFill>
                <a:latin typeface="+mn-lt"/>
                <a:ea typeface="+mn-ea"/>
                <a:cs typeface="Eurostile"/>
              </a:defRPr>
            </a:lvl3pPr>
          </a:lstStyle>
          <a:p>
            <a:pPr lvl="0"/>
            <a:r>
              <a:rPr lang="fr-FR" sz="2400" kern="1200" dirty="0" smtClean="0">
                <a:solidFill>
                  <a:srgbClr val="1F497D"/>
                </a:solidFill>
                <a:latin typeface="+mn-lt"/>
                <a:ea typeface="+mn-ea"/>
                <a:cs typeface="Eurostile"/>
              </a:rPr>
              <a:t>Bullet points/Liste à puces</a:t>
            </a:r>
            <a:endParaRPr lang="fr-FR" dirty="0" smtClean="0"/>
          </a:p>
          <a:p>
            <a:pPr lvl="1"/>
            <a:r>
              <a:rPr lang="fr-FR" sz="2400" kern="1200" dirty="0" smtClean="0">
                <a:solidFill>
                  <a:srgbClr val="1F497D"/>
                </a:solidFill>
                <a:latin typeface="+mn-lt"/>
                <a:ea typeface="+mn-ea"/>
                <a:cs typeface="Eurostile"/>
              </a:rPr>
              <a:t>Calibri 24</a:t>
            </a:r>
            <a:endParaRPr lang="fr-FR" dirty="0" smtClean="0"/>
          </a:p>
          <a:p>
            <a:pPr lvl="2"/>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7"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
        <p:nvSpPr>
          <p:cNvPr id="8" name="Espace réservé du texte 2"/>
          <p:cNvSpPr>
            <a:spLocks noGrp="1"/>
          </p:cNvSpPr>
          <p:nvPr>
            <p:ph type="body" sz="quarter" idx="13"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Tree>
    <p:extLst>
      <p:ext uri="{BB962C8B-B14F-4D97-AF65-F5344CB8AC3E}">
        <p14:creationId xmlns:p14="http://schemas.microsoft.com/office/powerpoint/2010/main" val="12237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Tex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02152" y="1825625"/>
            <a:ext cx="7313198" cy="3762375"/>
          </a:xfrm>
        </p:spPr>
        <p:txBody>
          <a:bodyPr>
            <a:normAutofit/>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2400" kern="1200" dirty="0" smtClean="0">
                <a:solidFill>
                  <a:srgbClr val="1F497D"/>
                </a:solidFill>
                <a:latin typeface="+mn-lt"/>
                <a:ea typeface="+mn-ea"/>
                <a:cs typeface="Eurostile"/>
              </a:defRPr>
            </a:lvl1pPr>
          </a:lstStyle>
          <a:p>
            <a:pPr lvl="0"/>
            <a:r>
              <a:rPr lang="fr-FR" dirty="0" err="1" smtClean="0"/>
              <a:t>Tekst</a:t>
            </a:r>
            <a:r>
              <a:rPr lang="fr-FR" dirty="0" smtClean="0"/>
              <a:t>/Texte                                                                                </a:t>
            </a:r>
            <a:r>
              <a:rPr lang="fr-FR" sz="2400" kern="1200" dirty="0" smtClean="0">
                <a:solidFill>
                  <a:srgbClr val="1F497D"/>
                </a:solidFill>
                <a:latin typeface="+mn-lt"/>
                <a:ea typeface="+mn-ea"/>
                <a:cs typeface="Eurostile"/>
              </a:rPr>
              <a:t>Calibri 24 </a:t>
            </a:r>
            <a:r>
              <a:rPr lang="fr-FR" sz="2400" kern="1200" dirty="0" err="1" smtClean="0">
                <a:solidFill>
                  <a:srgbClr val="1F497D"/>
                </a:solidFill>
                <a:latin typeface="+mn-lt"/>
                <a:ea typeface="+mn-ea"/>
                <a:cs typeface="Eurostile"/>
              </a:rPr>
              <a:t>Blauw</a:t>
            </a:r>
            <a:r>
              <a:rPr lang="fr-FR" sz="2400" kern="1200" dirty="0" smtClean="0">
                <a:solidFill>
                  <a:srgbClr val="1F497D"/>
                </a:solidFill>
                <a:latin typeface="+mn-lt"/>
                <a:ea typeface="+mn-ea"/>
                <a:cs typeface="Eurostile"/>
              </a:rPr>
              <a:t>/Bleu RGB 31 73 125</a:t>
            </a:r>
            <a:endParaRPr lang="fr-FR" dirty="0" smtClean="0"/>
          </a:p>
        </p:txBody>
      </p:sp>
      <p:sp>
        <p:nvSpPr>
          <p:cNvPr id="14"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5"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17641973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bullet points/2 Listes à pu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02152" y="1825625"/>
            <a:ext cx="3598448" cy="3762375"/>
          </a:xfrm>
        </p:spPr>
        <p:txBody>
          <a:bodyPr/>
          <a:lstStyle>
            <a:lvl1pPr marL="342900" indent="-342900" algn="l" defTabSz="457200" rtl="0" eaLnBrk="1" latinLnBrk="0" hangingPunct="1">
              <a:lnSpc>
                <a:spcPct val="100000"/>
              </a:lnSpc>
              <a:spcBef>
                <a:spcPts val="0"/>
              </a:spcBef>
              <a:buClr>
                <a:srgbClr val="31859C"/>
              </a:buClr>
              <a:buFont typeface="Wingdings" panose="05000000000000000000" pitchFamily="2" charset="2"/>
              <a:buChar char="§"/>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100000"/>
              </a:lnSpc>
              <a:spcBef>
                <a:spcPts val="0"/>
              </a:spcBef>
              <a:buClr>
                <a:srgbClr val="31859C"/>
              </a:buClr>
              <a:buFont typeface="Arial" panose="020B0604020202020204" pitchFamily="34" charset="0"/>
              <a:buChar char="•"/>
              <a:defRPr lang="fr-FR" sz="2400" kern="1200" dirty="0" smtClean="0">
                <a:solidFill>
                  <a:srgbClr val="1F497D"/>
                </a:solidFill>
                <a:latin typeface="+mn-lt"/>
                <a:ea typeface="+mn-ea"/>
                <a:cs typeface="Eurostile"/>
              </a:defRPr>
            </a:lvl2pPr>
            <a:lvl3pPr>
              <a:defRPr/>
            </a:lvl3pPr>
          </a:lstStyle>
          <a:p>
            <a:pPr lvl="0"/>
            <a:r>
              <a:rPr lang="fr-FR" sz="2400" kern="1200" dirty="0" smtClean="0">
                <a:solidFill>
                  <a:srgbClr val="1F497D"/>
                </a:solidFill>
                <a:latin typeface="+mn-lt"/>
                <a:ea typeface="+mn-ea"/>
                <a:cs typeface="Eurostile"/>
              </a:rPr>
              <a:t>Bullet points/Liste à puces Calibri 24</a:t>
            </a:r>
            <a:endParaRPr lang="fr-FR" dirty="0" smtClean="0"/>
          </a:p>
          <a:p>
            <a:pPr marL="685800" lvl="1" indent="-228600" algn="l" defTabSz="914400" rtl="0" eaLnBrk="1" latinLnBrk="0" hangingPunct="1">
              <a:lnSpc>
                <a:spcPct val="100000"/>
              </a:lnSpc>
              <a:spcBef>
                <a:spcPts val="0"/>
              </a:spcBef>
              <a:buClr>
                <a:srgbClr val="31859C"/>
              </a:buClr>
              <a:buFont typeface="Arial" panose="020B0604020202020204" pitchFamily="34" charset="0"/>
              <a:buChar char="•"/>
            </a:pPr>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4" name="Content Placeholder 3"/>
          <p:cNvSpPr>
            <a:spLocks noGrp="1"/>
          </p:cNvSpPr>
          <p:nvPr>
            <p:ph sz="half" idx="2" hasCustomPrompt="1"/>
          </p:nvPr>
        </p:nvSpPr>
        <p:spPr>
          <a:xfrm>
            <a:off x="4916902" y="1825625"/>
            <a:ext cx="3598448" cy="3762375"/>
          </a:xfrm>
        </p:spPr>
        <p:txBody>
          <a:bodyPr>
            <a:normAutofit/>
          </a:bodyPr>
          <a:lstStyle>
            <a:lvl1pPr marL="342900" indent="-342900" algn="l" defTabSz="457200" rtl="0" eaLnBrk="1" latinLnBrk="0" hangingPunct="1">
              <a:lnSpc>
                <a:spcPct val="100000"/>
              </a:lnSpc>
              <a:spcBef>
                <a:spcPts val="0"/>
              </a:spcBef>
              <a:buClr>
                <a:srgbClr val="31859C"/>
              </a:buClr>
              <a:buFont typeface="Wingdings" panose="05000000000000000000" pitchFamily="2" charset="2"/>
              <a:buChar char="§"/>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100000"/>
              </a:lnSpc>
              <a:spcBef>
                <a:spcPts val="0"/>
              </a:spcBef>
              <a:buClr>
                <a:srgbClr val="31859C"/>
              </a:buClr>
              <a:buFont typeface="Arial" panose="020B0604020202020204" pitchFamily="34" charset="0"/>
              <a:buChar char="•"/>
              <a:defRPr lang="fr-FR" sz="2400" kern="1200" dirty="0" smtClean="0">
                <a:solidFill>
                  <a:srgbClr val="1F497D"/>
                </a:solidFill>
                <a:latin typeface="+mn-lt"/>
                <a:ea typeface="+mn-ea"/>
                <a:cs typeface="Eurostile"/>
              </a:defRPr>
            </a:lvl2pPr>
            <a:lvl3pPr marL="914400" indent="0">
              <a:buNone/>
              <a:defRPr/>
            </a:lvl3pPr>
          </a:lstStyle>
          <a:p>
            <a:pPr lvl="0"/>
            <a:r>
              <a:rPr lang="fr-FR" sz="2400" kern="1200" dirty="0" smtClean="0">
                <a:solidFill>
                  <a:srgbClr val="1F497D"/>
                </a:solidFill>
                <a:latin typeface="+mn-lt"/>
                <a:ea typeface="+mn-ea"/>
                <a:cs typeface="Eurostile"/>
              </a:rPr>
              <a:t>Bullet points/Liste à puces Calibri 24</a:t>
            </a:r>
            <a:endParaRPr lang="fr-FR" dirty="0" smtClean="0"/>
          </a:p>
          <a:p>
            <a:pPr marL="685800" lvl="1" indent="-228600" algn="l" defTabSz="914400" rtl="0" eaLnBrk="1" latinLnBrk="0" hangingPunct="1">
              <a:lnSpc>
                <a:spcPct val="100000"/>
              </a:lnSpc>
              <a:spcBef>
                <a:spcPts val="0"/>
              </a:spcBef>
              <a:buClr>
                <a:srgbClr val="31859C"/>
              </a:buClr>
              <a:buFont typeface="Arial" panose="020B0604020202020204" pitchFamily="34" charset="0"/>
              <a:buChar char="•"/>
            </a:pPr>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16"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6"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9784184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eksten/2 text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02152" y="1825625"/>
            <a:ext cx="3598448" cy="3762375"/>
          </a:xfrm>
        </p:spPr>
        <p:txBody>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2400" kern="1200" dirty="0" smtClean="0">
                <a:solidFill>
                  <a:srgbClr val="1F497D"/>
                </a:solidFill>
                <a:latin typeface="+mn-lt"/>
                <a:ea typeface="+mn-ea"/>
                <a:cs typeface="Eurostile"/>
              </a:defRPr>
            </a:lvl1pPr>
            <a:lvl2pPr marL="457200" indent="0" algn="l" defTabSz="914400" rtl="0" eaLnBrk="1" latinLnBrk="0" hangingPunct="1">
              <a:lnSpc>
                <a:spcPct val="100000"/>
              </a:lnSpc>
              <a:spcBef>
                <a:spcPts val="0"/>
              </a:spcBef>
              <a:buClr>
                <a:srgbClr val="31859C"/>
              </a:buClr>
              <a:buFont typeface="Arial" panose="020B0604020202020204" pitchFamily="34" charset="0"/>
              <a:buNone/>
              <a:defRPr lang="fr-FR" sz="2400" kern="1200" dirty="0" smtClean="0">
                <a:solidFill>
                  <a:srgbClr val="1F497D"/>
                </a:solidFill>
                <a:latin typeface="+mn-lt"/>
                <a:ea typeface="+mn-ea"/>
                <a:cs typeface="Eurostile"/>
              </a:defRPr>
            </a:lvl2pPr>
            <a:lvl3pPr>
              <a:defRPr/>
            </a:lvl3pPr>
          </a:lstStyle>
          <a:p>
            <a:pPr lvl="0"/>
            <a:r>
              <a:rPr lang="fr-FR" dirty="0" err="1" smtClean="0"/>
              <a:t>Tekst</a:t>
            </a:r>
            <a:r>
              <a:rPr lang="fr-FR" dirty="0" smtClean="0"/>
              <a:t>/Texte                          </a:t>
            </a:r>
            <a:r>
              <a:rPr lang="fr-FR" sz="2400" kern="1200" dirty="0" smtClean="0">
                <a:solidFill>
                  <a:srgbClr val="1F497D"/>
                </a:solidFill>
                <a:latin typeface="+mn-lt"/>
                <a:ea typeface="+mn-ea"/>
                <a:cs typeface="Eurostile"/>
              </a:rPr>
              <a:t>Calibri 24 </a:t>
            </a:r>
            <a:r>
              <a:rPr lang="fr-FR" sz="2400" kern="1200" dirty="0" err="1" smtClean="0">
                <a:solidFill>
                  <a:srgbClr val="1F497D"/>
                </a:solidFill>
                <a:latin typeface="+mn-lt"/>
                <a:ea typeface="+mn-ea"/>
                <a:cs typeface="Eurostile"/>
              </a:rPr>
              <a:t>Blauw</a:t>
            </a:r>
            <a:r>
              <a:rPr lang="fr-FR" sz="2400" kern="1200" dirty="0" smtClean="0">
                <a:solidFill>
                  <a:srgbClr val="1F497D"/>
                </a:solidFill>
                <a:latin typeface="+mn-lt"/>
                <a:ea typeface="+mn-ea"/>
                <a:cs typeface="Eurostile"/>
              </a:rPr>
              <a:t>/Bleu RGB 31 73 125</a:t>
            </a:r>
            <a:endParaRPr lang="fr-FR" dirty="0" smtClean="0"/>
          </a:p>
        </p:txBody>
      </p:sp>
      <p:sp>
        <p:nvSpPr>
          <p:cNvPr id="4" name="Content Placeholder 3"/>
          <p:cNvSpPr>
            <a:spLocks noGrp="1"/>
          </p:cNvSpPr>
          <p:nvPr>
            <p:ph sz="half" idx="2" hasCustomPrompt="1"/>
          </p:nvPr>
        </p:nvSpPr>
        <p:spPr>
          <a:xfrm>
            <a:off x="4916902" y="1825625"/>
            <a:ext cx="3598448" cy="3762375"/>
          </a:xfrm>
        </p:spPr>
        <p:txBody>
          <a:bodyPr vert="horz" lIns="91440" tIns="45720" rIns="91440" bIns="45720" rtlCol="0">
            <a:normAutofit/>
          </a:bodyPr>
          <a:lstStyle>
            <a:lvl1pPr>
              <a:defRPr lang="fr-FR" sz="2400" dirty="0" smtClean="0">
                <a:solidFill>
                  <a:srgbClr val="1F497D"/>
                </a:solidFill>
                <a:cs typeface="Eurostile"/>
              </a:defRPr>
            </a:lvl1pPr>
          </a:lstStyle>
          <a:p>
            <a:pPr marL="0" lvl="0" indent="0" defTabSz="457200">
              <a:lnSpc>
                <a:spcPct val="100000"/>
              </a:lnSpc>
              <a:spcBef>
                <a:spcPts val="0"/>
              </a:spcBef>
              <a:buClr>
                <a:srgbClr val="31859C"/>
              </a:buClr>
              <a:buFont typeface="Wingdings" panose="05000000000000000000" pitchFamily="2" charset="2"/>
              <a:buNone/>
            </a:pPr>
            <a:r>
              <a:rPr lang="fr-FR" dirty="0" err="1" smtClean="0"/>
              <a:t>Tekst</a:t>
            </a:r>
            <a:r>
              <a:rPr lang="fr-FR" dirty="0" smtClean="0"/>
              <a:t>/Texte                                   </a:t>
            </a:r>
            <a:r>
              <a:rPr lang="fr-FR" sz="2400" kern="1200" dirty="0" smtClean="0">
                <a:solidFill>
                  <a:srgbClr val="1F497D"/>
                </a:solidFill>
                <a:latin typeface="+mn-lt"/>
                <a:ea typeface="+mn-ea"/>
                <a:cs typeface="Eurostile"/>
              </a:rPr>
              <a:t>Calibri 24 </a:t>
            </a:r>
            <a:r>
              <a:rPr lang="fr-FR" sz="2400" kern="1200" dirty="0" err="1" smtClean="0">
                <a:solidFill>
                  <a:srgbClr val="1F497D"/>
                </a:solidFill>
                <a:latin typeface="+mn-lt"/>
                <a:ea typeface="+mn-ea"/>
                <a:cs typeface="Eurostile"/>
              </a:rPr>
              <a:t>Blauw</a:t>
            </a:r>
            <a:r>
              <a:rPr lang="fr-FR" sz="2400" kern="1200" dirty="0" smtClean="0">
                <a:solidFill>
                  <a:srgbClr val="1F497D"/>
                </a:solidFill>
                <a:latin typeface="+mn-lt"/>
                <a:ea typeface="+mn-ea"/>
                <a:cs typeface="Eurostile"/>
              </a:rPr>
              <a:t>/Bleu RGB 31 73 125</a:t>
            </a:r>
            <a:endParaRPr lang="fr-FR" dirty="0" smtClean="0"/>
          </a:p>
        </p:txBody>
      </p:sp>
      <p:sp>
        <p:nvSpPr>
          <p:cNvPr id="16"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6"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31848719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Compara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202151" y="1825625"/>
            <a:ext cx="3598807" cy="679450"/>
          </a:xfrm>
        </p:spPr>
        <p:txBody>
          <a:bodyPr anchor="t">
            <a:normAutofit/>
          </a:bodyPr>
          <a:lstStyle>
            <a:lvl1pPr marL="0" indent="0">
              <a:lnSpc>
                <a:spcPct val="100000"/>
              </a:lnSpc>
              <a:spcBef>
                <a:spcPts val="0"/>
              </a:spcBef>
              <a:buNone/>
              <a:defRPr lang="fr-FR" sz="2400" kern="1200" dirty="0" smtClean="0">
                <a:solidFill>
                  <a:srgbClr val="1F497D"/>
                </a:solidFill>
                <a:latin typeface="+mn-lt"/>
                <a:ea typeface="+mn-ea"/>
                <a:cs typeface="Eurostil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Tekst</a:t>
            </a:r>
            <a:r>
              <a:rPr lang="fr-FR" dirty="0" smtClean="0"/>
              <a:t>/Texte</a:t>
            </a:r>
          </a:p>
        </p:txBody>
      </p:sp>
      <p:sp>
        <p:nvSpPr>
          <p:cNvPr id="4" name="Content Placeholder 3"/>
          <p:cNvSpPr>
            <a:spLocks noGrp="1"/>
          </p:cNvSpPr>
          <p:nvPr>
            <p:ph sz="half" idx="2" hasCustomPrompt="1"/>
          </p:nvPr>
        </p:nvSpPr>
        <p:spPr>
          <a:xfrm>
            <a:off x="1207738" y="2505075"/>
            <a:ext cx="3593221" cy="3082925"/>
          </a:xfrm>
        </p:spPr>
        <p:txBody>
          <a:bodyPr/>
          <a:lstStyle>
            <a:lvl1pPr marL="342900" marR="0" indent="-342900" algn="l" defTabSz="457200" rtl="0" eaLnBrk="1" fontAlgn="auto" latinLnBrk="0" hangingPunct="1">
              <a:lnSpc>
                <a:spcPct val="100000"/>
              </a:lnSpc>
              <a:spcBef>
                <a:spcPts val="0"/>
              </a:spcBef>
              <a:spcAft>
                <a:spcPts val="0"/>
              </a:spcAft>
              <a:buClr>
                <a:srgbClr val="31859C"/>
              </a:buClr>
              <a:buSzTx/>
              <a:buFont typeface="Wingdings" panose="05000000000000000000" pitchFamily="2" charset="2"/>
              <a:buChar char="§"/>
              <a:tabLst/>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100000"/>
              </a:lnSpc>
              <a:spcBef>
                <a:spcPts val="0"/>
              </a:spcBef>
              <a:buClr>
                <a:srgbClr val="31859C"/>
              </a:buClr>
              <a:buFont typeface="Arial" panose="020B0604020202020204" pitchFamily="34" charset="0"/>
              <a:buChar char="•"/>
              <a:defRPr lang="fr-FR" sz="2400" kern="1200" dirty="0" smtClean="0">
                <a:solidFill>
                  <a:srgbClr val="1F497D"/>
                </a:solidFill>
                <a:latin typeface="+mn-lt"/>
                <a:ea typeface="+mn-ea"/>
                <a:cs typeface="Eurostile"/>
              </a:defRPr>
            </a:lvl2pPr>
          </a:lstStyle>
          <a:p>
            <a:pPr marL="342900" marR="0" lvl="0" indent="-342900" algn="l" defTabSz="457200" rtl="0" eaLnBrk="1" fontAlgn="auto" latinLnBrk="0" hangingPunct="1">
              <a:lnSpc>
                <a:spcPct val="100000"/>
              </a:lnSpc>
              <a:spcBef>
                <a:spcPts val="0"/>
              </a:spcBef>
              <a:spcAft>
                <a:spcPts val="0"/>
              </a:spcAft>
              <a:buClr>
                <a:srgbClr val="31859C"/>
              </a:buClr>
              <a:buSzTx/>
              <a:buFont typeface="Wingdings" panose="05000000000000000000" pitchFamily="2" charset="2"/>
              <a:buChar char="§"/>
              <a:tabLst/>
              <a:defRPr/>
            </a:pPr>
            <a:r>
              <a:rPr lang="fr-FR" sz="2400" kern="1200" dirty="0" smtClean="0">
                <a:solidFill>
                  <a:srgbClr val="1F497D"/>
                </a:solidFill>
                <a:latin typeface="+mn-lt"/>
                <a:ea typeface="+mn-ea"/>
                <a:cs typeface="Eurostile"/>
              </a:rPr>
              <a:t>Bullet points/Liste à puces Calibri 24</a:t>
            </a:r>
            <a:endParaRPr lang="fr-FR" dirty="0" smtClean="0"/>
          </a:p>
          <a:p>
            <a:pPr marL="685800" lvl="1" indent="-228600" algn="l" defTabSz="914400" rtl="0" eaLnBrk="1" latinLnBrk="0" hangingPunct="1">
              <a:lnSpc>
                <a:spcPct val="100000"/>
              </a:lnSpc>
              <a:spcBef>
                <a:spcPts val="0"/>
              </a:spcBef>
              <a:buClr>
                <a:srgbClr val="31859C"/>
              </a:buClr>
              <a:buFont typeface="Arial" panose="020B0604020202020204" pitchFamily="34" charset="0"/>
              <a:buChar char="•"/>
            </a:pPr>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5" name="Text Placeholder 4"/>
          <p:cNvSpPr>
            <a:spLocks noGrp="1"/>
          </p:cNvSpPr>
          <p:nvPr>
            <p:ph type="body" sz="quarter" idx="3" hasCustomPrompt="1"/>
          </p:nvPr>
        </p:nvSpPr>
        <p:spPr>
          <a:xfrm>
            <a:off x="4916902" y="1825625"/>
            <a:ext cx="3599639" cy="679450"/>
          </a:xfrm>
        </p:spPr>
        <p:txBody>
          <a:bodyPr anchor="t">
            <a:normAutofit/>
          </a:bodyPr>
          <a:lstStyle>
            <a:lvl1pPr marL="0" indent="0">
              <a:buNone/>
              <a:defRPr lang="fr-FR" sz="2400" kern="1200" dirty="0" smtClean="0">
                <a:solidFill>
                  <a:srgbClr val="1F497D"/>
                </a:solidFill>
                <a:latin typeface="+mn-lt"/>
                <a:ea typeface="+mn-ea"/>
                <a:cs typeface="Eurostil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buFont typeface="Arial" panose="020B0604020202020204" pitchFamily="34" charset="0"/>
              <a:buNone/>
            </a:pPr>
            <a:r>
              <a:rPr lang="fr-FR" dirty="0" err="1" smtClean="0"/>
              <a:t>Tekst</a:t>
            </a:r>
            <a:r>
              <a:rPr lang="fr-FR" dirty="0" smtClean="0"/>
              <a:t>/Texte</a:t>
            </a:r>
          </a:p>
        </p:txBody>
      </p:sp>
      <p:sp>
        <p:nvSpPr>
          <p:cNvPr id="6" name="Content Placeholder 5"/>
          <p:cNvSpPr>
            <a:spLocks noGrp="1"/>
          </p:cNvSpPr>
          <p:nvPr>
            <p:ph sz="quarter" idx="4" hasCustomPrompt="1"/>
          </p:nvPr>
        </p:nvSpPr>
        <p:spPr>
          <a:xfrm>
            <a:off x="4916902" y="2505075"/>
            <a:ext cx="3599639" cy="3082925"/>
          </a:xfrm>
        </p:spPr>
        <p:txBody>
          <a:bodyPr/>
          <a:lstStyle>
            <a:lvl1pPr marL="342900" marR="0" indent="-342900" algn="l" defTabSz="457200" rtl="0" eaLnBrk="1" fontAlgn="auto" latinLnBrk="0" hangingPunct="1">
              <a:lnSpc>
                <a:spcPct val="100000"/>
              </a:lnSpc>
              <a:spcBef>
                <a:spcPts val="0"/>
              </a:spcBef>
              <a:spcAft>
                <a:spcPts val="0"/>
              </a:spcAft>
              <a:buClr>
                <a:srgbClr val="31859C"/>
              </a:buClr>
              <a:buSzTx/>
              <a:buFont typeface="Wingdings" panose="05000000000000000000" pitchFamily="2" charset="2"/>
              <a:buChar char="§"/>
              <a:tabLst/>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100000"/>
              </a:lnSpc>
              <a:spcBef>
                <a:spcPts val="0"/>
              </a:spcBef>
              <a:buClr>
                <a:srgbClr val="31859C"/>
              </a:buClr>
              <a:buFont typeface="Arial" panose="020B0604020202020204" pitchFamily="34" charset="0"/>
              <a:buChar char="•"/>
              <a:defRPr lang="fr-FR" sz="2400" kern="1200" dirty="0" smtClean="0">
                <a:solidFill>
                  <a:srgbClr val="1F497D"/>
                </a:solidFill>
                <a:latin typeface="+mn-lt"/>
                <a:ea typeface="+mn-ea"/>
                <a:cs typeface="Eurostile"/>
              </a:defRPr>
            </a:lvl2pPr>
          </a:lstStyle>
          <a:p>
            <a:pPr marL="342900" marR="0" lvl="0" indent="-342900" algn="l" defTabSz="457200" rtl="0" eaLnBrk="1" fontAlgn="auto" latinLnBrk="0" hangingPunct="1">
              <a:lnSpc>
                <a:spcPct val="100000"/>
              </a:lnSpc>
              <a:spcBef>
                <a:spcPts val="0"/>
              </a:spcBef>
              <a:spcAft>
                <a:spcPts val="0"/>
              </a:spcAft>
              <a:buClr>
                <a:srgbClr val="31859C"/>
              </a:buClr>
              <a:buSzTx/>
              <a:buFont typeface="Wingdings" panose="05000000000000000000" pitchFamily="2" charset="2"/>
              <a:buChar char="§"/>
              <a:tabLst/>
              <a:defRPr/>
            </a:pPr>
            <a:r>
              <a:rPr lang="fr-FR" sz="2400" kern="1200" dirty="0" smtClean="0">
                <a:solidFill>
                  <a:srgbClr val="1F497D"/>
                </a:solidFill>
                <a:latin typeface="+mn-lt"/>
                <a:ea typeface="+mn-ea"/>
                <a:cs typeface="Eurostile"/>
              </a:rPr>
              <a:t>Bullet points/Liste à puces Calibri 24</a:t>
            </a:r>
            <a:endParaRPr lang="fr-FR" dirty="0" smtClean="0"/>
          </a:p>
          <a:p>
            <a:pPr marL="685800" lvl="1" indent="-228600" algn="l" defTabSz="914400" rtl="0" eaLnBrk="1" latinLnBrk="0" hangingPunct="1">
              <a:lnSpc>
                <a:spcPct val="100000"/>
              </a:lnSpc>
              <a:spcBef>
                <a:spcPts val="0"/>
              </a:spcBef>
              <a:buClr>
                <a:srgbClr val="31859C"/>
              </a:buClr>
              <a:buFont typeface="Arial" panose="020B0604020202020204" pitchFamily="34" charset="0"/>
              <a:buChar char="•"/>
            </a:pPr>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15"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8"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21452197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dankt/Merci">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02152" y="2312999"/>
            <a:ext cx="7313198" cy="3275001"/>
          </a:xfrm>
        </p:spPr>
        <p:txBody>
          <a:bodyPr>
            <a:normAutofit/>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2400" kern="1200" baseline="0" dirty="0" smtClean="0">
                <a:solidFill>
                  <a:srgbClr val="1F497D"/>
                </a:solidFill>
                <a:latin typeface="+mn-lt"/>
                <a:ea typeface="+mn-ea"/>
                <a:cs typeface="Eurostile"/>
              </a:defRPr>
            </a:lvl1pPr>
          </a:lstStyle>
          <a:p>
            <a:r>
              <a:rPr lang="fr-FR" sz="2400" kern="1200" dirty="0" smtClean="0">
                <a:solidFill>
                  <a:srgbClr val="1F497D"/>
                </a:solidFill>
                <a:latin typeface="+mn-lt"/>
                <a:ea typeface="+mn-ea"/>
                <a:cs typeface="Eurostile"/>
              </a:rPr>
              <a:t>Merci pour votre attention                                                 </a:t>
            </a:r>
            <a:r>
              <a:rPr lang="fr-FR" sz="2400" kern="1200" dirty="0" err="1" smtClean="0">
                <a:solidFill>
                  <a:srgbClr val="1F497D"/>
                </a:solidFill>
                <a:latin typeface="+mn-lt"/>
                <a:ea typeface="+mn-ea"/>
                <a:cs typeface="Eurostile"/>
              </a:rPr>
              <a:t>Bedankt</a:t>
            </a:r>
            <a:r>
              <a:rPr lang="fr-FR" sz="2400" kern="1200" dirty="0" smtClean="0">
                <a:solidFill>
                  <a:srgbClr val="1F497D"/>
                </a:solidFill>
                <a:latin typeface="+mn-lt"/>
                <a:ea typeface="+mn-ea"/>
                <a:cs typeface="Eurostile"/>
              </a:rPr>
              <a:t> </a:t>
            </a:r>
            <a:r>
              <a:rPr lang="fr-FR" sz="2400" kern="1200" dirty="0" err="1" smtClean="0">
                <a:solidFill>
                  <a:srgbClr val="1F497D"/>
                </a:solidFill>
                <a:latin typeface="+mn-lt"/>
                <a:ea typeface="+mn-ea"/>
                <a:cs typeface="Eurostile"/>
              </a:rPr>
              <a:t>voor</a:t>
            </a:r>
            <a:r>
              <a:rPr lang="fr-FR" sz="2400" kern="1200" dirty="0" smtClean="0">
                <a:solidFill>
                  <a:srgbClr val="1F497D"/>
                </a:solidFill>
                <a:latin typeface="+mn-lt"/>
                <a:ea typeface="+mn-ea"/>
                <a:cs typeface="Eurostile"/>
              </a:rPr>
              <a:t> </a:t>
            </a:r>
            <a:r>
              <a:rPr lang="fr-FR" sz="2400" kern="1200" dirty="0" err="1" smtClean="0">
                <a:solidFill>
                  <a:srgbClr val="1F497D"/>
                </a:solidFill>
                <a:latin typeface="+mn-lt"/>
                <a:ea typeface="+mn-ea"/>
                <a:cs typeface="Eurostile"/>
              </a:rPr>
              <a:t>uw</a:t>
            </a:r>
            <a:r>
              <a:rPr lang="fr-FR" sz="2400" kern="1200" dirty="0" smtClean="0">
                <a:solidFill>
                  <a:srgbClr val="1F497D"/>
                </a:solidFill>
                <a:latin typeface="+mn-lt"/>
                <a:ea typeface="+mn-ea"/>
                <a:cs typeface="Eurostile"/>
              </a:rPr>
              <a:t> </a:t>
            </a:r>
            <a:r>
              <a:rPr lang="fr-FR" sz="2400" kern="1200" dirty="0" err="1" smtClean="0">
                <a:solidFill>
                  <a:srgbClr val="1F497D"/>
                </a:solidFill>
                <a:latin typeface="+mn-lt"/>
                <a:ea typeface="+mn-ea"/>
                <a:cs typeface="Eurostile"/>
              </a:rPr>
              <a:t>aandacht</a:t>
            </a:r>
            <a:r>
              <a:rPr lang="fr-FR" sz="2400" kern="1200" dirty="0" smtClean="0">
                <a:solidFill>
                  <a:srgbClr val="1F497D"/>
                </a:solidFill>
                <a:latin typeface="+mn-lt"/>
                <a:ea typeface="+mn-ea"/>
                <a:cs typeface="Eurostile"/>
              </a:rPr>
              <a:t>                                                              Calibri 24 </a:t>
            </a:r>
            <a:r>
              <a:rPr lang="fr-FR" sz="2400" kern="1200" dirty="0" err="1" smtClean="0">
                <a:solidFill>
                  <a:srgbClr val="1F497D"/>
                </a:solidFill>
                <a:latin typeface="+mn-lt"/>
                <a:ea typeface="+mn-ea"/>
                <a:cs typeface="Eurostile"/>
              </a:rPr>
              <a:t>Blauw</a:t>
            </a:r>
            <a:r>
              <a:rPr lang="fr-FR" sz="2400" kern="1200" dirty="0" smtClean="0">
                <a:solidFill>
                  <a:srgbClr val="1F497D"/>
                </a:solidFill>
                <a:latin typeface="+mn-lt"/>
                <a:ea typeface="+mn-ea"/>
                <a:cs typeface="Eurostile"/>
              </a:rPr>
              <a:t>/Bleu RGB 31 73 125</a:t>
            </a:r>
          </a:p>
        </p:txBody>
      </p:sp>
      <p:sp>
        <p:nvSpPr>
          <p:cNvPr id="9"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5"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9668690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Titre">
    <p:spTree>
      <p:nvGrpSpPr>
        <p:cNvPr id="1" name=""/>
        <p:cNvGrpSpPr/>
        <p:nvPr/>
      </p:nvGrpSpPr>
      <p:grpSpPr>
        <a:xfrm>
          <a:off x="0" y="0"/>
          <a:ext cx="0" cy="0"/>
          <a:chOff x="0" y="0"/>
          <a:chExt cx="0" cy="0"/>
        </a:xfrm>
      </p:grpSpPr>
      <p:sp>
        <p:nvSpPr>
          <p:cNvPr id="9"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4"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1536411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5.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4.emf"/><Relationship Id="rId5" Type="http://schemas.openxmlformats.org/officeDocument/2006/relationships/slideLayout" Target="../slideLayouts/slideLayout6.xml"/><Relationship Id="rId10" Type="http://schemas.openxmlformats.org/officeDocument/2006/relationships/image" Target="../media/image3.jpe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5.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4.emf"/><Relationship Id="rId5" Type="http://schemas.openxmlformats.org/officeDocument/2006/relationships/slideLayout" Target="../slideLayouts/slideLayout14.xml"/><Relationship Id="rId10" Type="http://schemas.openxmlformats.org/officeDocument/2006/relationships/image" Target="../media/image3.jpeg"/><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0" y="0"/>
            <a:ext cx="9141980" cy="6858000"/>
          </a:xfrm>
          <a:prstGeom prst="rect">
            <a:avLst/>
          </a:prstGeom>
        </p:spPr>
      </p:pic>
      <p:pic>
        <p:nvPicPr>
          <p:cNvPr id="10" name="Image 4" descr="LOGO SAINT JEAN + NOM NEGATIF-CMJN.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66" y="-61199"/>
            <a:ext cx="5191947" cy="182105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27 avril 2018</a:t>
            </a:r>
            <a:endParaRPr lang="fr-B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49B7B-E4F3-4BAA-AF0D-AE23661C25F1}" type="slidenum">
              <a:rPr lang="fr-BE" smtClean="0"/>
              <a:t>‹nr.›</a:t>
            </a:fld>
            <a:endParaRPr lang="fr-BE" dirty="0"/>
          </a:p>
        </p:txBody>
      </p:sp>
    </p:spTree>
    <p:extLst>
      <p:ext uri="{BB962C8B-B14F-4D97-AF65-F5344CB8AC3E}">
        <p14:creationId xmlns:p14="http://schemas.microsoft.com/office/powerpoint/2010/main" val="3123653953"/>
      </p:ext>
    </p:extLst>
  </p:cSld>
  <p:clrMap bg1="lt1" tx1="dk1" bg2="lt2" tx2="dk2" accent1="accent1" accent2="accent2" accent3="accent3" accent4="accent4" accent5="accent5" accent6="accent6" hlink="hlink" folHlink="folHlink"/>
  <p:sldLayoutIdLst>
    <p:sldLayoutId id="2147483676" r:id="rId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0"/>
          <a:stretch>
            <a:fillRect/>
          </a:stretch>
        </p:blipFill>
        <p:spPr>
          <a:xfrm>
            <a:off x="2189834" y="1600200"/>
            <a:ext cx="6565900" cy="5257800"/>
          </a:xfrm>
          <a:prstGeom prst="rect">
            <a:avLst/>
          </a:prstGeom>
        </p:spPr>
      </p:pic>
      <p:pic>
        <p:nvPicPr>
          <p:cNvPr id="8" name="Image 3" descr="FOND COURBE PLEIN-CMJN.ai"/>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68357" y="-268356"/>
            <a:ext cx="9736901" cy="1748138"/>
          </a:xfrm>
          <a:prstGeom prst="rect">
            <a:avLst/>
          </a:prstGeom>
        </p:spPr>
      </p:pic>
      <p:sp>
        <p:nvSpPr>
          <p:cNvPr id="9" name="Rounded Rectangle 6"/>
          <p:cNvSpPr/>
          <p:nvPr userDrawn="1"/>
        </p:nvSpPr>
        <p:spPr>
          <a:xfrm>
            <a:off x="483061" y="501195"/>
            <a:ext cx="719092" cy="669600"/>
          </a:xfrm>
          <a:prstGeom prst="roundRect">
            <a:avLst/>
          </a:prstGeom>
          <a:ln w="6350"/>
        </p:spPr>
        <p:style>
          <a:lnRef idx="2">
            <a:schemeClr val="accent5"/>
          </a:lnRef>
          <a:fillRef idx="1">
            <a:schemeClr val="lt1"/>
          </a:fillRef>
          <a:effectRef idx="0">
            <a:schemeClr val="accent5"/>
          </a:effectRef>
          <a:fontRef idx="minor">
            <a:schemeClr val="dk1"/>
          </a:fontRef>
        </p:style>
        <p:txBody>
          <a:bodyPr rtlCol="0" anchor="ctr"/>
          <a:lstStyle/>
          <a:p>
            <a:pPr algn="ctr"/>
            <a:endParaRPr lang="fr-BE" sz="2000" dirty="0">
              <a:solidFill>
                <a:srgbClr val="004380"/>
              </a:solidFill>
              <a:latin typeface="DIN Offc Pro Medium" panose="020B0604020101020102" pitchFamily="34" charset="0"/>
            </a:endParaRPr>
          </a:p>
        </p:txBody>
      </p:sp>
      <p:pic>
        <p:nvPicPr>
          <p:cNvPr id="10" name="Image 9" descr="LOGO SAINT JEAN + NOM POSITIF-CMJN.ai"/>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71510" y="5951551"/>
            <a:ext cx="2102644" cy="737495"/>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27 avril 2018</a:t>
            </a:r>
            <a:endParaRPr lang="fr-B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49B7B-E4F3-4BAA-AF0D-AE23661C25F1}" type="slidenum">
              <a:rPr lang="fr-BE" smtClean="0"/>
              <a:t>‹nr.›</a:t>
            </a:fld>
            <a:endParaRPr lang="fr-BE" dirty="0"/>
          </a:p>
        </p:txBody>
      </p:sp>
    </p:spTree>
    <p:extLst>
      <p:ext uri="{BB962C8B-B14F-4D97-AF65-F5344CB8AC3E}">
        <p14:creationId xmlns:p14="http://schemas.microsoft.com/office/powerpoint/2010/main" val="2949198598"/>
      </p:ext>
    </p:extLst>
  </p:cSld>
  <p:clrMap bg1="lt1" tx1="dk1" bg2="lt2" tx2="dk2" accent1="accent1" accent2="accent2" accent3="accent3" accent4="accent4" accent5="accent5" accent6="accent6" hlink="hlink" folHlink="folHlink"/>
  <p:sldLayoutIdLst>
    <p:sldLayoutId id="2147483679" r:id="rId1"/>
    <p:sldLayoutId id="2147483692" r:id="rId2"/>
    <p:sldLayoutId id="2147483684" r:id="rId3"/>
    <p:sldLayoutId id="2147483702" r:id="rId4"/>
    <p:sldLayoutId id="2147483705" r:id="rId5"/>
    <p:sldLayoutId id="2147483704" r:id="rId6"/>
    <p:sldLayoutId id="2147483689" r:id="rId7"/>
    <p:sldLayoutId id="2147483688" r:id="rId8"/>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0"/>
          <a:stretch>
            <a:fillRect/>
          </a:stretch>
        </p:blipFill>
        <p:spPr>
          <a:xfrm>
            <a:off x="2189834" y="1600200"/>
            <a:ext cx="6565900" cy="5257800"/>
          </a:xfrm>
          <a:prstGeom prst="rect">
            <a:avLst/>
          </a:prstGeom>
        </p:spPr>
      </p:pic>
      <p:pic>
        <p:nvPicPr>
          <p:cNvPr id="8" name="Image 3" descr="FOND COURBE PLEIN-CMJN.ai"/>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68357" y="-268356"/>
            <a:ext cx="9736901" cy="1748138"/>
          </a:xfrm>
          <a:prstGeom prst="rect">
            <a:avLst/>
          </a:prstGeom>
        </p:spPr>
      </p:pic>
      <p:sp>
        <p:nvSpPr>
          <p:cNvPr id="9" name="Rounded Rectangle 6"/>
          <p:cNvSpPr/>
          <p:nvPr userDrawn="1"/>
        </p:nvSpPr>
        <p:spPr>
          <a:xfrm>
            <a:off x="483061" y="501195"/>
            <a:ext cx="719092" cy="669600"/>
          </a:xfrm>
          <a:prstGeom prst="roundRect">
            <a:avLst/>
          </a:prstGeom>
          <a:ln w="6350"/>
        </p:spPr>
        <p:style>
          <a:lnRef idx="2">
            <a:schemeClr val="accent5"/>
          </a:lnRef>
          <a:fillRef idx="1">
            <a:schemeClr val="lt1"/>
          </a:fillRef>
          <a:effectRef idx="0">
            <a:schemeClr val="accent5"/>
          </a:effectRef>
          <a:fontRef idx="minor">
            <a:schemeClr val="dk1"/>
          </a:fontRef>
        </p:style>
        <p:txBody>
          <a:bodyPr rtlCol="0" anchor="ctr"/>
          <a:lstStyle/>
          <a:p>
            <a:pPr algn="ctr"/>
            <a:endParaRPr lang="fr-BE" sz="2000" dirty="0">
              <a:solidFill>
                <a:srgbClr val="004380"/>
              </a:solidFill>
              <a:latin typeface="DIN Offc Pro Medium" panose="020B0604020101020102" pitchFamily="34" charset="0"/>
            </a:endParaRPr>
          </a:p>
        </p:txBody>
      </p:sp>
      <p:pic>
        <p:nvPicPr>
          <p:cNvPr id="10" name="Image 9" descr="LOGO SAINT JEAN + NOM POSITIF-CMJN.ai"/>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71510" y="5951551"/>
            <a:ext cx="2102644" cy="737495"/>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solidFill>
                  <a:prstClr val="black">
                    <a:tint val="75000"/>
                  </a:prstClr>
                </a:solidFill>
              </a:rPr>
              <a:t>27 avril 2018</a:t>
            </a:r>
            <a:endParaRPr lang="fr-BE"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49B7B-E4F3-4BAA-AF0D-AE23661C25F1}" type="slidenum">
              <a:rPr lang="fr-BE" smtClean="0">
                <a:solidFill>
                  <a:prstClr val="black">
                    <a:tint val="75000"/>
                  </a:prstClr>
                </a:solidFill>
              </a:rPr>
              <a:pPr/>
              <a:t>‹nr.›</a:t>
            </a:fld>
            <a:endParaRPr lang="fr-BE" dirty="0">
              <a:solidFill>
                <a:prstClr val="black">
                  <a:tint val="75000"/>
                </a:prstClr>
              </a:solidFill>
            </a:endParaRPr>
          </a:p>
        </p:txBody>
      </p:sp>
    </p:spTree>
    <p:extLst>
      <p:ext uri="{BB962C8B-B14F-4D97-AF65-F5344CB8AC3E}">
        <p14:creationId xmlns:p14="http://schemas.microsoft.com/office/powerpoint/2010/main" val="40736938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09974" y="3578167"/>
            <a:ext cx="5688337" cy="1035166"/>
          </a:xfrm>
          <a:custGeom>
            <a:avLst/>
            <a:gdLst>
              <a:gd name="connsiteX0" fmla="*/ 0 w 5886450"/>
              <a:gd name="connsiteY0" fmla="*/ 158753 h 952500"/>
              <a:gd name="connsiteX1" fmla="*/ 158753 w 5886450"/>
              <a:gd name="connsiteY1" fmla="*/ 0 h 952500"/>
              <a:gd name="connsiteX2" fmla="*/ 5727697 w 5886450"/>
              <a:gd name="connsiteY2" fmla="*/ 0 h 952500"/>
              <a:gd name="connsiteX3" fmla="*/ 5886450 w 5886450"/>
              <a:gd name="connsiteY3" fmla="*/ 158753 h 952500"/>
              <a:gd name="connsiteX4" fmla="*/ 5886450 w 5886450"/>
              <a:gd name="connsiteY4" fmla="*/ 793747 h 952500"/>
              <a:gd name="connsiteX5" fmla="*/ 5727697 w 5886450"/>
              <a:gd name="connsiteY5" fmla="*/ 952500 h 952500"/>
              <a:gd name="connsiteX6" fmla="*/ 158753 w 5886450"/>
              <a:gd name="connsiteY6" fmla="*/ 952500 h 952500"/>
              <a:gd name="connsiteX7" fmla="*/ 0 w 5886450"/>
              <a:gd name="connsiteY7" fmla="*/ 793747 h 952500"/>
              <a:gd name="connsiteX8" fmla="*/ 0 w 5886450"/>
              <a:gd name="connsiteY8" fmla="*/ 158753 h 952500"/>
              <a:gd name="connsiteX0" fmla="*/ 0 w 5886450"/>
              <a:gd name="connsiteY0" fmla="*/ 158753 h 993833"/>
              <a:gd name="connsiteX1" fmla="*/ 158753 w 5886450"/>
              <a:gd name="connsiteY1" fmla="*/ 0 h 993833"/>
              <a:gd name="connsiteX2" fmla="*/ 5727697 w 5886450"/>
              <a:gd name="connsiteY2" fmla="*/ 0 h 993833"/>
              <a:gd name="connsiteX3" fmla="*/ 5886450 w 5886450"/>
              <a:gd name="connsiteY3" fmla="*/ 158753 h 993833"/>
              <a:gd name="connsiteX4" fmla="*/ 5734050 w 5886450"/>
              <a:gd name="connsiteY4" fmla="*/ 955672 h 993833"/>
              <a:gd name="connsiteX5" fmla="*/ 5727697 w 5886450"/>
              <a:gd name="connsiteY5" fmla="*/ 952500 h 993833"/>
              <a:gd name="connsiteX6" fmla="*/ 158753 w 5886450"/>
              <a:gd name="connsiteY6" fmla="*/ 952500 h 993833"/>
              <a:gd name="connsiteX7" fmla="*/ 0 w 5886450"/>
              <a:gd name="connsiteY7" fmla="*/ 793747 h 993833"/>
              <a:gd name="connsiteX8" fmla="*/ 0 w 5886450"/>
              <a:gd name="connsiteY8" fmla="*/ 158753 h 993833"/>
              <a:gd name="connsiteX0" fmla="*/ 0 w 5771254"/>
              <a:gd name="connsiteY0" fmla="*/ 193085 h 1028165"/>
              <a:gd name="connsiteX1" fmla="*/ 158753 w 5771254"/>
              <a:gd name="connsiteY1" fmla="*/ 34332 h 1028165"/>
              <a:gd name="connsiteX2" fmla="*/ 5727697 w 5771254"/>
              <a:gd name="connsiteY2" fmla="*/ 34332 h 1028165"/>
              <a:gd name="connsiteX3" fmla="*/ 5743575 w 5771254"/>
              <a:gd name="connsiteY3" fmla="*/ 40685 h 1028165"/>
              <a:gd name="connsiteX4" fmla="*/ 5734050 w 5771254"/>
              <a:gd name="connsiteY4" fmla="*/ 990004 h 1028165"/>
              <a:gd name="connsiteX5" fmla="*/ 5727697 w 5771254"/>
              <a:gd name="connsiteY5" fmla="*/ 986832 h 1028165"/>
              <a:gd name="connsiteX6" fmla="*/ 158753 w 5771254"/>
              <a:gd name="connsiteY6" fmla="*/ 986832 h 1028165"/>
              <a:gd name="connsiteX7" fmla="*/ 0 w 5771254"/>
              <a:gd name="connsiteY7" fmla="*/ 828079 h 1028165"/>
              <a:gd name="connsiteX8" fmla="*/ 0 w 5771254"/>
              <a:gd name="connsiteY8" fmla="*/ 193085 h 1028165"/>
              <a:gd name="connsiteX0" fmla="*/ 0 w 5768382"/>
              <a:gd name="connsiteY0" fmla="*/ 200086 h 1035166"/>
              <a:gd name="connsiteX1" fmla="*/ 158753 w 5768382"/>
              <a:gd name="connsiteY1" fmla="*/ 41333 h 1035166"/>
              <a:gd name="connsiteX2" fmla="*/ 5727697 w 5768382"/>
              <a:gd name="connsiteY2" fmla="*/ 41333 h 1035166"/>
              <a:gd name="connsiteX3" fmla="*/ 5714622 w 5768382"/>
              <a:gd name="connsiteY3" fmla="*/ 38161 h 1035166"/>
              <a:gd name="connsiteX4" fmla="*/ 5734050 w 5768382"/>
              <a:gd name="connsiteY4" fmla="*/ 997005 h 1035166"/>
              <a:gd name="connsiteX5" fmla="*/ 5727697 w 5768382"/>
              <a:gd name="connsiteY5" fmla="*/ 993833 h 1035166"/>
              <a:gd name="connsiteX6" fmla="*/ 158753 w 5768382"/>
              <a:gd name="connsiteY6" fmla="*/ 993833 h 1035166"/>
              <a:gd name="connsiteX7" fmla="*/ 0 w 5768382"/>
              <a:gd name="connsiteY7" fmla="*/ 835080 h 1035166"/>
              <a:gd name="connsiteX8" fmla="*/ 0 w 5768382"/>
              <a:gd name="connsiteY8" fmla="*/ 200086 h 1035166"/>
              <a:gd name="connsiteX0" fmla="*/ 0 w 5763541"/>
              <a:gd name="connsiteY0" fmla="*/ 200086 h 1035166"/>
              <a:gd name="connsiteX1" fmla="*/ 158753 w 5763541"/>
              <a:gd name="connsiteY1" fmla="*/ 41333 h 1035166"/>
              <a:gd name="connsiteX2" fmla="*/ 5727697 w 5763541"/>
              <a:gd name="connsiteY2" fmla="*/ 41333 h 1035166"/>
              <a:gd name="connsiteX3" fmla="*/ 5714622 w 5763541"/>
              <a:gd name="connsiteY3" fmla="*/ 38161 h 1035166"/>
              <a:gd name="connsiteX4" fmla="*/ 5734050 w 5763541"/>
              <a:gd name="connsiteY4" fmla="*/ 997005 h 1035166"/>
              <a:gd name="connsiteX5" fmla="*/ 5650490 w 5763541"/>
              <a:gd name="connsiteY5" fmla="*/ 993833 h 1035166"/>
              <a:gd name="connsiteX6" fmla="*/ 158753 w 5763541"/>
              <a:gd name="connsiteY6" fmla="*/ 993833 h 1035166"/>
              <a:gd name="connsiteX7" fmla="*/ 0 w 5763541"/>
              <a:gd name="connsiteY7" fmla="*/ 835080 h 1035166"/>
              <a:gd name="connsiteX8" fmla="*/ 0 w 5763541"/>
              <a:gd name="connsiteY8" fmla="*/ 200086 h 103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541" h="1035166">
                <a:moveTo>
                  <a:pt x="0" y="200086"/>
                </a:moveTo>
                <a:cubicBezTo>
                  <a:pt x="0" y="112409"/>
                  <a:pt x="71076" y="41333"/>
                  <a:pt x="158753" y="41333"/>
                </a:cubicBezTo>
                <a:lnTo>
                  <a:pt x="5727697" y="41333"/>
                </a:lnTo>
                <a:cubicBezTo>
                  <a:pt x="5815374" y="41333"/>
                  <a:pt x="5714622" y="-49516"/>
                  <a:pt x="5714622" y="38161"/>
                </a:cubicBezTo>
                <a:cubicBezTo>
                  <a:pt x="5714622" y="249826"/>
                  <a:pt x="5734050" y="785340"/>
                  <a:pt x="5734050" y="997005"/>
                </a:cubicBezTo>
                <a:cubicBezTo>
                  <a:pt x="5734050" y="1084682"/>
                  <a:pt x="5738167" y="993833"/>
                  <a:pt x="5650490" y="993833"/>
                </a:cubicBezTo>
                <a:lnTo>
                  <a:pt x="158753" y="993833"/>
                </a:lnTo>
                <a:cubicBezTo>
                  <a:pt x="71076" y="993833"/>
                  <a:pt x="0" y="922757"/>
                  <a:pt x="0" y="835080"/>
                </a:cubicBezTo>
                <a:lnTo>
                  <a:pt x="0" y="200086"/>
                </a:lnTo>
                <a:close/>
              </a:path>
            </a:pathLst>
          </a:cu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00" dirty="0" smtClean="0"/>
          </a:p>
          <a:p>
            <a:pPr algn="ctr"/>
            <a:r>
              <a:rPr lang="fr-BE" sz="2400" dirty="0" smtClean="0"/>
              <a:t>L’hospitalisation: un moment décisif?</a:t>
            </a:r>
          </a:p>
          <a:p>
            <a:pPr algn="ctr"/>
            <a:r>
              <a:rPr lang="nl-BE" sz="2400" i="1" dirty="0"/>
              <a:t>Hospitalisatie: een cruciaal moment?</a:t>
            </a:r>
          </a:p>
          <a:p>
            <a:pPr algn="ctr"/>
            <a:endParaRPr lang="fr-BE" sz="2400" dirty="0"/>
          </a:p>
        </p:txBody>
      </p:sp>
      <p:sp>
        <p:nvSpPr>
          <p:cNvPr id="3" name="Rounded Rectangle 2"/>
          <p:cNvSpPr/>
          <p:nvPr/>
        </p:nvSpPr>
        <p:spPr>
          <a:xfrm>
            <a:off x="581025" y="5686425"/>
            <a:ext cx="3543300" cy="857250"/>
          </a:xfrm>
          <a:prstGeom prst="round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27 avril - </a:t>
            </a:r>
            <a:r>
              <a:rPr lang="fr-BE" i="1" dirty="0" err="1" smtClean="0"/>
              <a:t>april</a:t>
            </a:r>
            <a:r>
              <a:rPr lang="fr-BE" i="1" dirty="0" smtClean="0"/>
              <a:t> </a:t>
            </a:r>
            <a:r>
              <a:rPr lang="fr-BE" dirty="0" smtClean="0"/>
              <a:t>2018</a:t>
            </a:r>
          </a:p>
          <a:p>
            <a:pPr algn="ctr"/>
            <a:r>
              <a:rPr lang="fr-BE" dirty="0" smtClean="0"/>
              <a:t>A. Boulet, T. Meersmans, D. Hombrouck, D. Hertz-Pompe</a:t>
            </a:r>
            <a:endParaRPr lang="fr-BE" dirty="0"/>
          </a:p>
        </p:txBody>
      </p:sp>
    </p:spTree>
    <p:extLst>
      <p:ext uri="{BB962C8B-B14F-4D97-AF65-F5344CB8AC3E}">
        <p14:creationId xmlns:p14="http://schemas.microsoft.com/office/powerpoint/2010/main" val="132342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3026" y="1587500"/>
            <a:ext cx="8065674" cy="4651375"/>
          </a:xfrm>
        </p:spPr>
        <p:txBody>
          <a:bodyPr>
            <a:normAutofit fontScale="25000" lnSpcReduction="20000"/>
          </a:bodyPr>
          <a:lstStyle/>
          <a:p>
            <a:pPr lvl="0">
              <a:lnSpc>
                <a:spcPct val="90000"/>
              </a:lnSpc>
              <a:spcBef>
                <a:spcPts val="1000"/>
              </a:spcBef>
              <a:buClrTx/>
              <a:buFont typeface="Wingdings" charset="2"/>
              <a:buChar char="§"/>
            </a:pPr>
            <a:r>
              <a:rPr lang="nl-NL" sz="7200" dirty="0" err="1">
                <a:solidFill>
                  <a:srgbClr val="4A6486"/>
                </a:solidFill>
                <a:latin typeface="Century Gothic" charset="0"/>
              </a:rPr>
              <a:t>Ecouter</a:t>
            </a:r>
            <a:r>
              <a:rPr lang="nl-NL" sz="7200" dirty="0">
                <a:solidFill>
                  <a:srgbClr val="4A6486"/>
                </a:solidFill>
                <a:latin typeface="Century Gothic" charset="0"/>
              </a:rPr>
              <a:t> </a:t>
            </a:r>
            <a:r>
              <a:rPr lang="nl-NL" sz="7200" dirty="0" err="1">
                <a:solidFill>
                  <a:srgbClr val="4A6486"/>
                </a:solidFill>
                <a:latin typeface="Century Gothic" charset="0"/>
              </a:rPr>
              <a:t>le</a:t>
            </a:r>
            <a:r>
              <a:rPr lang="nl-NL" sz="7200" dirty="0">
                <a:solidFill>
                  <a:srgbClr val="4A6486"/>
                </a:solidFill>
                <a:latin typeface="Century Gothic" charset="0"/>
              </a:rPr>
              <a:t> </a:t>
            </a:r>
            <a:r>
              <a:rPr lang="nl-NL" sz="7200" dirty="0" err="1">
                <a:solidFill>
                  <a:srgbClr val="4A6486"/>
                </a:solidFill>
                <a:latin typeface="Century Gothic" charset="0"/>
              </a:rPr>
              <a:t>désir</a:t>
            </a:r>
            <a:r>
              <a:rPr lang="nl-NL" sz="7200" dirty="0">
                <a:solidFill>
                  <a:srgbClr val="4A6486"/>
                </a:solidFill>
                <a:latin typeface="Century Gothic" charset="0"/>
              </a:rPr>
              <a:t> du </a:t>
            </a:r>
            <a:r>
              <a:rPr lang="nl-NL" sz="7200" dirty="0" err="1">
                <a:solidFill>
                  <a:srgbClr val="4A6486"/>
                </a:solidFill>
                <a:latin typeface="Century Gothic" charset="0"/>
              </a:rPr>
              <a:t>patient</a:t>
            </a:r>
            <a:r>
              <a:rPr lang="nl-NL" sz="7200" dirty="0">
                <a:solidFill>
                  <a:srgbClr val="4A6486"/>
                </a:solidFill>
                <a:latin typeface="Century Gothic" charset="0"/>
              </a:rPr>
              <a:t> à travers </a:t>
            </a:r>
            <a:r>
              <a:rPr lang="nl-NL" sz="7200" dirty="0" err="1">
                <a:solidFill>
                  <a:srgbClr val="4A6486"/>
                </a:solidFill>
                <a:latin typeface="Century Gothic" charset="0"/>
              </a:rPr>
              <a:t>ses</a:t>
            </a:r>
            <a:r>
              <a:rPr lang="nl-NL" sz="7200" dirty="0">
                <a:solidFill>
                  <a:srgbClr val="4A6486"/>
                </a:solidFill>
                <a:latin typeface="Century Gothic" charset="0"/>
              </a:rPr>
              <a:t> </a:t>
            </a:r>
            <a:r>
              <a:rPr lang="nl-NL" sz="7200" dirty="0" err="1">
                <a:solidFill>
                  <a:srgbClr val="4A6486"/>
                </a:solidFill>
                <a:latin typeface="Century Gothic" charset="0"/>
              </a:rPr>
              <a:t>raisons</a:t>
            </a:r>
            <a:r>
              <a:rPr lang="nl-NL" sz="7200" dirty="0">
                <a:solidFill>
                  <a:srgbClr val="4A6486"/>
                </a:solidFill>
                <a:latin typeface="Century Gothic" charset="0"/>
              </a:rPr>
              <a:t> </a:t>
            </a:r>
            <a:r>
              <a:rPr lang="nl-NL" sz="7200" dirty="0" err="1">
                <a:solidFill>
                  <a:srgbClr val="4A6486"/>
                </a:solidFill>
                <a:latin typeface="Century Gothic" charset="0"/>
              </a:rPr>
              <a:t>subjectives</a:t>
            </a:r>
            <a:endParaRPr lang="nl-NL" sz="7200" dirty="0">
              <a:solidFill>
                <a:srgbClr val="4A6486"/>
              </a:solidFill>
              <a:latin typeface="Century Gothic" charset="0"/>
            </a:endParaRPr>
          </a:p>
          <a:p>
            <a:pPr lvl="0">
              <a:lnSpc>
                <a:spcPct val="90000"/>
              </a:lnSpc>
              <a:spcBef>
                <a:spcPts val="1000"/>
              </a:spcBef>
              <a:buClrTx/>
              <a:buFont typeface="Wingdings" charset="2"/>
              <a:buChar char="§"/>
            </a:pPr>
            <a:r>
              <a:rPr lang="nl-NL" sz="7200" dirty="0" err="1">
                <a:solidFill>
                  <a:srgbClr val="4A6486"/>
                </a:solidFill>
                <a:latin typeface="Century Gothic" charset="0"/>
              </a:rPr>
              <a:t>Connaître</a:t>
            </a:r>
            <a:r>
              <a:rPr lang="nl-NL" sz="7200" dirty="0">
                <a:solidFill>
                  <a:srgbClr val="4A6486"/>
                </a:solidFill>
                <a:latin typeface="Century Gothic" charset="0"/>
              </a:rPr>
              <a:t> les </a:t>
            </a:r>
            <a:r>
              <a:rPr lang="nl-NL" sz="7200" dirty="0" err="1">
                <a:solidFill>
                  <a:srgbClr val="4A6486"/>
                </a:solidFill>
                <a:latin typeface="Century Gothic" charset="0"/>
              </a:rPr>
              <a:t>raisons</a:t>
            </a:r>
            <a:r>
              <a:rPr lang="nl-NL" sz="7200" dirty="0">
                <a:solidFill>
                  <a:srgbClr val="4A6486"/>
                </a:solidFill>
                <a:latin typeface="Century Gothic" charset="0"/>
              </a:rPr>
              <a:t> </a:t>
            </a:r>
            <a:r>
              <a:rPr lang="nl-NL" sz="7200" dirty="0" err="1">
                <a:solidFill>
                  <a:srgbClr val="4A6486"/>
                </a:solidFill>
                <a:latin typeface="Century Gothic" charset="0"/>
              </a:rPr>
              <a:t>exactes</a:t>
            </a:r>
            <a:r>
              <a:rPr lang="nl-NL" sz="7200" dirty="0">
                <a:solidFill>
                  <a:srgbClr val="4A6486"/>
                </a:solidFill>
                <a:latin typeface="Century Gothic" charset="0"/>
              </a:rPr>
              <a:t> ? </a:t>
            </a:r>
            <a:r>
              <a:rPr lang="nl-NL" sz="7200" dirty="0" err="1">
                <a:solidFill>
                  <a:srgbClr val="4A6486"/>
                </a:solidFill>
                <a:latin typeface="Century Gothic" charset="0"/>
              </a:rPr>
              <a:t>Sommes-nous</a:t>
            </a:r>
            <a:r>
              <a:rPr lang="nl-NL" sz="7200" dirty="0">
                <a:solidFill>
                  <a:srgbClr val="4A6486"/>
                </a:solidFill>
                <a:latin typeface="Century Gothic" charset="0"/>
              </a:rPr>
              <a:t> à </a:t>
            </a:r>
            <a:r>
              <a:rPr lang="nl-NL" sz="7200" dirty="0" err="1">
                <a:solidFill>
                  <a:srgbClr val="4A6486"/>
                </a:solidFill>
                <a:latin typeface="Century Gothic" charset="0"/>
              </a:rPr>
              <a:t>même</a:t>
            </a:r>
            <a:r>
              <a:rPr lang="nl-NL" sz="7200" dirty="0">
                <a:solidFill>
                  <a:srgbClr val="4A6486"/>
                </a:solidFill>
                <a:latin typeface="Century Gothic" charset="0"/>
              </a:rPr>
              <a:t> </a:t>
            </a:r>
            <a:r>
              <a:rPr lang="nl-NL" sz="7200" dirty="0" err="1" smtClean="0">
                <a:solidFill>
                  <a:srgbClr val="4A6486"/>
                </a:solidFill>
                <a:latin typeface="Century Gothic" charset="0"/>
              </a:rPr>
              <a:t>d’empêcher</a:t>
            </a:r>
            <a:r>
              <a:rPr lang="nl-NL" sz="7200" dirty="0" smtClean="0">
                <a:solidFill>
                  <a:srgbClr val="4A6486"/>
                </a:solidFill>
                <a:latin typeface="Century Gothic" charset="0"/>
              </a:rPr>
              <a:t>, </a:t>
            </a:r>
            <a:r>
              <a:rPr lang="nl-NL" sz="7200" dirty="0" err="1" smtClean="0">
                <a:solidFill>
                  <a:srgbClr val="4A6486"/>
                </a:solidFill>
                <a:latin typeface="Century Gothic" charset="0"/>
              </a:rPr>
              <a:t>justifier</a:t>
            </a:r>
            <a:r>
              <a:rPr lang="nl-NL" sz="7200" dirty="0" smtClean="0">
                <a:solidFill>
                  <a:srgbClr val="4A6486"/>
                </a:solidFill>
                <a:latin typeface="Century Gothic" charset="0"/>
              </a:rPr>
              <a:t>  </a:t>
            </a:r>
            <a:r>
              <a:rPr lang="nl-NL" sz="7200" dirty="0" err="1">
                <a:solidFill>
                  <a:srgbClr val="4A6486"/>
                </a:solidFill>
                <a:latin typeface="Century Gothic" charset="0"/>
              </a:rPr>
              <a:t>ou</a:t>
            </a:r>
            <a:r>
              <a:rPr lang="nl-NL" sz="7200" dirty="0">
                <a:solidFill>
                  <a:srgbClr val="4A6486"/>
                </a:solidFill>
                <a:latin typeface="Century Gothic" charset="0"/>
              </a:rPr>
              <a:t> limiter </a:t>
            </a:r>
            <a:r>
              <a:rPr lang="nl-NL" sz="7200" dirty="0" err="1">
                <a:solidFill>
                  <a:srgbClr val="4A6486"/>
                </a:solidFill>
                <a:latin typeface="Century Gothic" charset="0"/>
              </a:rPr>
              <a:t>l’accès</a:t>
            </a:r>
            <a:r>
              <a:rPr lang="nl-NL" sz="7200" dirty="0">
                <a:solidFill>
                  <a:srgbClr val="4A6486"/>
                </a:solidFill>
                <a:latin typeface="Century Gothic" charset="0"/>
              </a:rPr>
              <a:t> à la MRS? </a:t>
            </a:r>
            <a:r>
              <a:rPr lang="nl-NL" sz="7200" dirty="0" err="1">
                <a:solidFill>
                  <a:srgbClr val="4A6486"/>
                </a:solidFill>
                <a:latin typeface="Century Gothic" charset="0"/>
              </a:rPr>
              <a:t>Risque</a:t>
            </a:r>
            <a:r>
              <a:rPr lang="nl-NL" sz="7200" dirty="0">
                <a:solidFill>
                  <a:srgbClr val="4A6486"/>
                </a:solidFill>
                <a:latin typeface="Century Gothic" charset="0"/>
              </a:rPr>
              <a:t> de nier </a:t>
            </a:r>
            <a:r>
              <a:rPr lang="nl-NL" sz="7200" dirty="0" err="1">
                <a:solidFill>
                  <a:srgbClr val="4A6486"/>
                </a:solidFill>
                <a:latin typeface="Century Gothic" charset="0"/>
              </a:rPr>
              <a:t>le</a:t>
            </a:r>
            <a:r>
              <a:rPr lang="nl-NL" sz="7200" dirty="0">
                <a:solidFill>
                  <a:srgbClr val="4A6486"/>
                </a:solidFill>
                <a:latin typeface="Century Gothic" charset="0"/>
              </a:rPr>
              <a:t> sujet.</a:t>
            </a:r>
          </a:p>
          <a:p>
            <a:pPr lvl="0">
              <a:lnSpc>
                <a:spcPct val="90000"/>
              </a:lnSpc>
              <a:spcBef>
                <a:spcPts val="1000"/>
              </a:spcBef>
              <a:buClrTx/>
              <a:buFont typeface="Wingdings" charset="2"/>
              <a:buChar char="§"/>
            </a:pPr>
            <a:r>
              <a:rPr lang="nl-NL" sz="7200" dirty="0" err="1">
                <a:solidFill>
                  <a:srgbClr val="4A6486"/>
                </a:solidFill>
                <a:latin typeface="Century Gothic" charset="0"/>
              </a:rPr>
              <a:t>Envisager</a:t>
            </a:r>
            <a:r>
              <a:rPr lang="nl-NL" sz="7200" dirty="0">
                <a:solidFill>
                  <a:srgbClr val="4A6486"/>
                </a:solidFill>
                <a:latin typeface="Century Gothic" charset="0"/>
              </a:rPr>
              <a:t> </a:t>
            </a:r>
            <a:r>
              <a:rPr lang="nl-NL" sz="7200" dirty="0" err="1">
                <a:solidFill>
                  <a:srgbClr val="4A6486"/>
                </a:solidFill>
                <a:latin typeface="Century Gothic" charset="0"/>
              </a:rPr>
              <a:t>une</a:t>
            </a:r>
            <a:r>
              <a:rPr lang="nl-NL" sz="7200" dirty="0">
                <a:solidFill>
                  <a:srgbClr val="4A6486"/>
                </a:solidFill>
                <a:latin typeface="Century Gothic" charset="0"/>
              </a:rPr>
              <a:t> </a:t>
            </a:r>
            <a:r>
              <a:rPr lang="nl-NL" sz="7200" dirty="0" err="1">
                <a:solidFill>
                  <a:srgbClr val="4A6486"/>
                </a:solidFill>
                <a:latin typeface="Century Gothic" charset="0"/>
              </a:rPr>
              <a:t>reva</a:t>
            </a:r>
            <a:r>
              <a:rPr lang="nl-NL" sz="7200" dirty="0" smtClean="0">
                <a:solidFill>
                  <a:srgbClr val="4A6486"/>
                </a:solidFill>
                <a:latin typeface="Century Gothic" charset="0"/>
              </a:rPr>
              <a:t>?</a:t>
            </a:r>
          </a:p>
          <a:p>
            <a:pPr lvl="0">
              <a:lnSpc>
                <a:spcPct val="90000"/>
              </a:lnSpc>
              <a:spcBef>
                <a:spcPts val="1000"/>
              </a:spcBef>
              <a:buClrTx/>
              <a:buFont typeface="Wingdings" charset="2"/>
              <a:buChar char="§"/>
            </a:pPr>
            <a:endParaRPr lang="nl-NL" sz="5000" i="1" dirty="0">
              <a:solidFill>
                <a:srgbClr val="4A6486"/>
              </a:solidFill>
              <a:latin typeface="Century Gothic" charset="0"/>
            </a:endParaRPr>
          </a:p>
          <a:p>
            <a:pPr lvl="0">
              <a:lnSpc>
                <a:spcPct val="90000"/>
              </a:lnSpc>
              <a:spcBef>
                <a:spcPts val="1000"/>
              </a:spcBef>
              <a:buClrTx/>
              <a:buFont typeface="Wingdings" charset="2"/>
              <a:buChar char="§"/>
            </a:pPr>
            <a:r>
              <a:rPr lang="nl-NL" sz="7200" i="1" dirty="0">
                <a:solidFill>
                  <a:srgbClr val="4A6486"/>
                </a:solidFill>
                <a:latin typeface="Century Gothic" charset="0"/>
              </a:rPr>
              <a:t>Luisteren naar de wens van de patiënt die blijkt uit de subjectieve redenen die hij uit</a:t>
            </a:r>
          </a:p>
          <a:p>
            <a:pPr lvl="0">
              <a:lnSpc>
                <a:spcPct val="90000"/>
              </a:lnSpc>
              <a:spcBef>
                <a:spcPts val="1000"/>
              </a:spcBef>
              <a:buClrTx/>
              <a:buFont typeface="Wingdings" charset="2"/>
              <a:buChar char="§"/>
            </a:pPr>
            <a:r>
              <a:rPr lang="nl-NL" sz="7200" i="1" dirty="0">
                <a:solidFill>
                  <a:srgbClr val="4A6486"/>
                </a:solidFill>
                <a:latin typeface="Century Gothic" charset="0"/>
              </a:rPr>
              <a:t>De exacte redenen kennen? Zijn wij in staat om de toegang tot een WZC te verhinderen, te verantwoorden of te beperken? Het risico bestaat dat er geen rekening wordt gehouden met het individu.</a:t>
            </a:r>
          </a:p>
          <a:p>
            <a:pPr lvl="0">
              <a:lnSpc>
                <a:spcPct val="90000"/>
              </a:lnSpc>
              <a:spcBef>
                <a:spcPts val="1000"/>
              </a:spcBef>
              <a:buClrTx/>
              <a:buFont typeface="Wingdings" charset="2"/>
              <a:buChar char="§"/>
            </a:pPr>
            <a:r>
              <a:rPr lang="nl-NL" sz="7200" i="1" dirty="0">
                <a:solidFill>
                  <a:srgbClr val="4A6486"/>
                </a:solidFill>
                <a:latin typeface="Century Gothic" charset="0"/>
              </a:rPr>
              <a:t>Revalidatie overwegen?</a:t>
            </a:r>
          </a:p>
          <a:p>
            <a:pPr marL="0" lvl="0" indent="0">
              <a:lnSpc>
                <a:spcPct val="90000"/>
              </a:lnSpc>
              <a:spcBef>
                <a:spcPts val="1000"/>
              </a:spcBef>
              <a:buClrTx/>
              <a:buNone/>
            </a:pPr>
            <a:endParaRPr lang="nl-NL" sz="2000" i="1" dirty="0">
              <a:solidFill>
                <a:srgbClr val="4A6486"/>
              </a:solidFill>
              <a:latin typeface="Century Gothic" charset="0"/>
            </a:endParaRPr>
          </a:p>
          <a:p>
            <a:endParaRPr lang="fr-BE" sz="3100" dirty="0" smtClean="0"/>
          </a:p>
          <a:p>
            <a:endParaRPr lang="fr-BE" sz="3100" dirty="0"/>
          </a:p>
          <a:p>
            <a:endParaRPr lang="fr-BE" sz="3100" dirty="0" smtClean="0"/>
          </a:p>
          <a:p>
            <a:endParaRPr lang="fr-BE" sz="3100" dirty="0"/>
          </a:p>
          <a:p>
            <a:endParaRPr lang="fr-BE" sz="3100" dirty="0" smtClean="0"/>
          </a:p>
          <a:p>
            <a:endParaRPr lang="fr-BE" sz="3100" dirty="0"/>
          </a:p>
          <a:p>
            <a:pPr marL="3200400" lvl="7" indent="0">
              <a:buNone/>
            </a:pPr>
            <a:r>
              <a:rPr lang="fr-BE" sz="1600" dirty="0" smtClean="0">
                <a:solidFill>
                  <a:schemeClr val="tx2">
                    <a:lumMod val="60000"/>
                    <a:lumOff val="40000"/>
                  </a:schemeClr>
                </a:solidFill>
              </a:rPr>
              <a:t>	</a:t>
            </a:r>
          </a:p>
          <a:p>
            <a:pPr marL="3200400" lvl="7" indent="0">
              <a:buNone/>
            </a:pPr>
            <a:r>
              <a:rPr lang="fr-BE" sz="1600" dirty="0" smtClean="0">
                <a:solidFill>
                  <a:schemeClr val="tx2">
                    <a:lumMod val="60000"/>
                    <a:lumOff val="40000"/>
                  </a:schemeClr>
                </a:solidFill>
              </a:rPr>
              <a:t> </a:t>
            </a:r>
          </a:p>
          <a:p>
            <a:pPr marL="3200400" lvl="7" indent="0">
              <a:buNone/>
            </a:pPr>
            <a:endParaRPr lang="fr-BE" sz="1600" dirty="0">
              <a:solidFill>
                <a:schemeClr val="tx2">
                  <a:lumMod val="60000"/>
                  <a:lumOff val="40000"/>
                </a:schemeClr>
              </a:solidFill>
            </a:endParaRPr>
          </a:p>
          <a:p>
            <a:pPr marL="3200400" lvl="7" indent="0">
              <a:buNone/>
            </a:pPr>
            <a:endParaRPr lang="fr-BE" sz="1600" dirty="0" smtClean="0">
              <a:solidFill>
                <a:schemeClr val="tx2">
                  <a:lumMod val="60000"/>
                  <a:lumOff val="40000"/>
                </a:schemeClr>
              </a:solidFill>
            </a:endParaRPr>
          </a:p>
          <a:p>
            <a:pPr marL="3200400" lvl="7" indent="0">
              <a:buNone/>
            </a:pPr>
            <a:endParaRPr lang="fr-BE" sz="1600" dirty="0">
              <a:solidFill>
                <a:schemeClr val="tx2">
                  <a:lumMod val="60000"/>
                  <a:lumOff val="40000"/>
                </a:schemeClr>
              </a:solidFill>
            </a:endParaRPr>
          </a:p>
          <a:p>
            <a:pPr marL="3200400" lvl="7" indent="0">
              <a:buNone/>
            </a:pPr>
            <a:endParaRPr lang="fr-BE" sz="1600" dirty="0" smtClean="0">
              <a:solidFill>
                <a:schemeClr val="tx2">
                  <a:lumMod val="60000"/>
                  <a:lumOff val="40000"/>
                </a:schemeClr>
              </a:solidFill>
            </a:endParaRPr>
          </a:p>
          <a:p>
            <a:pPr marL="3200400" lvl="7" indent="0">
              <a:buNone/>
            </a:pPr>
            <a:endParaRPr lang="fr-BE" sz="1600" dirty="0">
              <a:solidFill>
                <a:schemeClr val="tx2">
                  <a:lumMod val="60000"/>
                  <a:lumOff val="40000"/>
                </a:schemeClr>
              </a:solidFill>
            </a:endParaRPr>
          </a:p>
          <a:p>
            <a:pPr marL="3200400" lvl="7" indent="0">
              <a:buNone/>
            </a:pPr>
            <a:endParaRPr lang="fr-BE" sz="1600" dirty="0" smtClean="0">
              <a:solidFill>
                <a:schemeClr val="tx2">
                  <a:lumMod val="60000"/>
                  <a:lumOff val="40000"/>
                </a:schemeClr>
              </a:solidFill>
            </a:endParaRPr>
          </a:p>
          <a:p>
            <a:pPr marL="3200400" lvl="7" indent="0">
              <a:buNone/>
            </a:pPr>
            <a:r>
              <a:rPr lang="fr-BE" sz="5600" dirty="0" smtClean="0">
                <a:solidFill>
                  <a:schemeClr val="tx2">
                    <a:lumMod val="60000"/>
                    <a:lumOff val="40000"/>
                  </a:schemeClr>
                </a:solidFill>
              </a:rPr>
              <a:t>27 avril - </a:t>
            </a:r>
            <a:r>
              <a:rPr lang="fr-BE" sz="5600" i="1" dirty="0" err="1" smtClean="0">
                <a:solidFill>
                  <a:schemeClr val="tx2">
                    <a:lumMod val="60000"/>
                    <a:lumOff val="40000"/>
                  </a:schemeClr>
                </a:solidFill>
              </a:rPr>
              <a:t>april</a:t>
            </a:r>
            <a:r>
              <a:rPr lang="fr-BE" sz="5600" dirty="0" smtClean="0">
                <a:solidFill>
                  <a:schemeClr val="tx2">
                    <a:lumMod val="60000"/>
                    <a:lumOff val="40000"/>
                  </a:schemeClr>
                </a:solidFill>
              </a:rPr>
              <a:t> 2018</a:t>
            </a:r>
          </a:p>
        </p:txBody>
      </p:sp>
      <p:sp>
        <p:nvSpPr>
          <p:cNvPr id="3" name="Title 2"/>
          <p:cNvSpPr>
            <a:spLocks noGrp="1"/>
          </p:cNvSpPr>
          <p:nvPr>
            <p:ph type="title"/>
          </p:nvPr>
        </p:nvSpPr>
        <p:spPr>
          <a:xfrm>
            <a:off x="1409844" y="127001"/>
            <a:ext cx="7128000" cy="663574"/>
          </a:xfrm>
        </p:spPr>
        <p:txBody>
          <a:bodyPr>
            <a:noAutofit/>
          </a:bodyPr>
          <a:lstStyle/>
          <a:p>
            <a:r>
              <a:rPr lang="fr-BE" sz="2400" dirty="0"/>
              <a:t>A quoi être vigilent à l’hôpital face à une demande </a:t>
            </a:r>
            <a:r>
              <a:rPr lang="fr-BE" sz="2400" dirty="0" smtClean="0"/>
              <a:t>d’institutionnalisation - </a:t>
            </a:r>
            <a:r>
              <a:rPr lang="nl-BE" sz="2400" i="1" dirty="0"/>
              <a:t>Waarop letten bij een aanvraag voor opname in een instelling?</a:t>
            </a:r>
            <a:endParaRPr lang="fr-BE" sz="2400" i="1" dirty="0"/>
          </a:p>
        </p:txBody>
      </p:sp>
      <p:sp>
        <p:nvSpPr>
          <p:cNvPr id="4" name="Text Placeholder 3"/>
          <p:cNvSpPr>
            <a:spLocks noGrp="1"/>
          </p:cNvSpPr>
          <p:nvPr>
            <p:ph type="body" sz="quarter" idx="13"/>
          </p:nvPr>
        </p:nvSpPr>
        <p:spPr>
          <a:xfrm>
            <a:off x="476251" y="507815"/>
            <a:ext cx="723900" cy="663760"/>
          </a:xfrm>
        </p:spPr>
        <p:txBody>
          <a:bodyPr/>
          <a:lstStyle/>
          <a:p>
            <a:r>
              <a:rPr lang="fr-BE" dirty="0" smtClean="0"/>
              <a:t>10</a:t>
            </a:r>
            <a:endParaRPr lang="fr-BE" dirty="0"/>
          </a:p>
        </p:txBody>
      </p:sp>
    </p:spTree>
    <p:extLst>
      <p:ext uri="{BB962C8B-B14F-4D97-AF65-F5344CB8AC3E}">
        <p14:creationId xmlns:p14="http://schemas.microsoft.com/office/powerpoint/2010/main" val="2061285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62049" y="1349375"/>
            <a:ext cx="7313198" cy="5156200"/>
          </a:xfrm>
        </p:spPr>
        <p:txBody>
          <a:bodyPr>
            <a:noAutofit/>
          </a:bodyPr>
          <a:lstStyle/>
          <a:p>
            <a:pPr lvl="0">
              <a:lnSpc>
                <a:spcPct val="90000"/>
              </a:lnSpc>
              <a:spcBef>
                <a:spcPts val="1000"/>
              </a:spcBef>
              <a:buClrTx/>
              <a:buFont typeface="Wingdings" charset="2"/>
              <a:buChar char="§"/>
            </a:pPr>
            <a:r>
              <a:rPr lang="nl-NL" sz="1400" dirty="0">
                <a:solidFill>
                  <a:srgbClr val="4A6486"/>
                </a:solidFill>
                <a:latin typeface="Century Gothic" charset="0"/>
              </a:rPr>
              <a:t>MRS </a:t>
            </a:r>
            <a:r>
              <a:rPr lang="nl-NL" sz="1400" dirty="0" err="1">
                <a:solidFill>
                  <a:srgbClr val="4A6486"/>
                </a:solidFill>
                <a:latin typeface="Century Gothic" charset="0"/>
              </a:rPr>
              <a:t>doit</a:t>
            </a:r>
            <a:r>
              <a:rPr lang="nl-NL" sz="1400" dirty="0">
                <a:solidFill>
                  <a:srgbClr val="4A6486"/>
                </a:solidFill>
                <a:latin typeface="Century Gothic" charset="0"/>
              </a:rPr>
              <a:t> </a:t>
            </a:r>
            <a:r>
              <a:rPr lang="nl-NL" sz="1400" dirty="0" err="1">
                <a:solidFill>
                  <a:srgbClr val="4A6486"/>
                </a:solidFill>
                <a:latin typeface="Century Gothic" charset="0"/>
              </a:rPr>
              <a:t>rester</a:t>
            </a:r>
            <a:r>
              <a:rPr lang="nl-NL" sz="1400" dirty="0">
                <a:solidFill>
                  <a:srgbClr val="4A6486"/>
                </a:solidFill>
                <a:latin typeface="Century Gothic" charset="0"/>
              </a:rPr>
              <a:t> </a:t>
            </a:r>
            <a:r>
              <a:rPr lang="nl-NL" sz="1400" dirty="0" err="1">
                <a:solidFill>
                  <a:srgbClr val="4A6486"/>
                </a:solidFill>
                <a:latin typeface="Century Gothic" charset="0"/>
              </a:rPr>
              <a:t>un</a:t>
            </a:r>
            <a:r>
              <a:rPr lang="nl-NL" sz="1400" dirty="0">
                <a:solidFill>
                  <a:srgbClr val="4A6486"/>
                </a:solidFill>
                <a:latin typeface="Century Gothic" charset="0"/>
              </a:rPr>
              <a:t> </a:t>
            </a:r>
            <a:r>
              <a:rPr lang="nl-NL" sz="1400" dirty="0" err="1">
                <a:solidFill>
                  <a:srgbClr val="4A6486"/>
                </a:solidFill>
                <a:latin typeface="Century Gothic" charset="0"/>
              </a:rPr>
              <a:t>lieu</a:t>
            </a:r>
            <a:r>
              <a:rPr lang="nl-NL" sz="1400" dirty="0">
                <a:solidFill>
                  <a:srgbClr val="4A6486"/>
                </a:solidFill>
                <a:latin typeface="Century Gothic" charset="0"/>
              </a:rPr>
              <a:t> </a:t>
            </a:r>
            <a:r>
              <a:rPr lang="nl-NL" sz="1400" dirty="0" err="1">
                <a:solidFill>
                  <a:srgbClr val="4A6486"/>
                </a:solidFill>
                <a:latin typeface="Century Gothic" charset="0"/>
              </a:rPr>
              <a:t>diversifié</a:t>
            </a:r>
            <a:r>
              <a:rPr lang="nl-NL" sz="1400" dirty="0">
                <a:solidFill>
                  <a:srgbClr val="4A6486"/>
                </a:solidFill>
                <a:latin typeface="Century Gothic" charset="0"/>
              </a:rPr>
              <a:t> et non </a:t>
            </a:r>
            <a:r>
              <a:rPr lang="nl-NL" sz="1400" dirty="0" err="1">
                <a:solidFill>
                  <a:srgbClr val="4A6486"/>
                </a:solidFill>
                <a:latin typeface="Century Gothic" charset="0"/>
              </a:rPr>
              <a:t>médicalisé</a:t>
            </a:r>
            <a:r>
              <a:rPr lang="nl-NL" sz="1400" dirty="0">
                <a:solidFill>
                  <a:srgbClr val="4A6486"/>
                </a:solidFill>
                <a:latin typeface="Century Gothic" charset="0"/>
              </a:rPr>
              <a:t> (aller en </a:t>
            </a:r>
            <a:r>
              <a:rPr lang="nl-NL" sz="1400" dirty="0" err="1">
                <a:solidFill>
                  <a:srgbClr val="4A6486"/>
                </a:solidFill>
                <a:latin typeface="Century Gothic" charset="0"/>
              </a:rPr>
              <a:t>mrs</a:t>
            </a:r>
            <a:r>
              <a:rPr lang="nl-NL" sz="1400" dirty="0">
                <a:solidFill>
                  <a:srgbClr val="4A6486"/>
                </a:solidFill>
                <a:latin typeface="Century Gothic" charset="0"/>
              </a:rPr>
              <a:t> </a:t>
            </a:r>
            <a:r>
              <a:rPr lang="nl-NL" sz="1400" dirty="0" err="1">
                <a:solidFill>
                  <a:srgbClr val="4A6486"/>
                </a:solidFill>
                <a:latin typeface="Century Gothic" charset="0"/>
              </a:rPr>
              <a:t>le</a:t>
            </a:r>
            <a:r>
              <a:rPr lang="nl-NL" sz="1400" dirty="0">
                <a:solidFill>
                  <a:srgbClr val="4A6486"/>
                </a:solidFill>
                <a:latin typeface="Century Gothic" charset="0"/>
              </a:rPr>
              <a:t> plus </a:t>
            </a:r>
            <a:r>
              <a:rPr lang="nl-NL" sz="1400" dirty="0" err="1">
                <a:solidFill>
                  <a:srgbClr val="4A6486"/>
                </a:solidFill>
                <a:latin typeface="Century Gothic" charset="0"/>
              </a:rPr>
              <a:t>tard</a:t>
            </a:r>
            <a:r>
              <a:rPr lang="nl-NL" sz="1400" dirty="0">
                <a:solidFill>
                  <a:srgbClr val="4A6486"/>
                </a:solidFill>
                <a:latin typeface="Century Gothic" charset="0"/>
              </a:rPr>
              <a:t> </a:t>
            </a:r>
            <a:r>
              <a:rPr lang="nl-NL" sz="1400" dirty="0" err="1">
                <a:solidFill>
                  <a:srgbClr val="4A6486"/>
                </a:solidFill>
                <a:latin typeface="Century Gothic" charset="0"/>
              </a:rPr>
              <a:t>possible</a:t>
            </a:r>
            <a:r>
              <a:rPr lang="nl-NL" sz="1400" dirty="0">
                <a:solidFill>
                  <a:srgbClr val="4A6486"/>
                </a:solidFill>
                <a:latin typeface="Century Gothic" charset="0"/>
              </a:rPr>
              <a:t>: </a:t>
            </a:r>
            <a:r>
              <a:rPr lang="nl-NL" sz="1400" dirty="0" err="1">
                <a:solidFill>
                  <a:srgbClr val="4A6486"/>
                </a:solidFill>
                <a:latin typeface="Century Gothic" charset="0"/>
              </a:rPr>
              <a:t>risque</a:t>
            </a:r>
            <a:r>
              <a:rPr lang="nl-NL" sz="1400" dirty="0">
                <a:solidFill>
                  <a:srgbClr val="4A6486"/>
                </a:solidFill>
                <a:latin typeface="Century Gothic" charset="0"/>
              </a:rPr>
              <a:t> de </a:t>
            </a:r>
            <a:r>
              <a:rPr lang="nl-NL" sz="1400" dirty="0" err="1">
                <a:solidFill>
                  <a:srgbClr val="4A6486"/>
                </a:solidFill>
                <a:latin typeface="Century Gothic" charset="0"/>
              </a:rPr>
              <a:t>ghéttoïsation</a:t>
            </a:r>
            <a:r>
              <a:rPr lang="nl-NL" sz="1400" dirty="0">
                <a:solidFill>
                  <a:srgbClr val="4A6486"/>
                </a:solidFill>
                <a:latin typeface="Century Gothic" charset="0"/>
              </a:rPr>
              <a:t>)</a:t>
            </a:r>
          </a:p>
          <a:p>
            <a:pPr lvl="0">
              <a:lnSpc>
                <a:spcPct val="90000"/>
              </a:lnSpc>
              <a:spcBef>
                <a:spcPts val="1000"/>
              </a:spcBef>
              <a:buClrTx/>
              <a:buFont typeface="Wingdings" charset="2"/>
              <a:buChar char="§"/>
            </a:pPr>
            <a:r>
              <a:rPr lang="nl-NL" sz="1400" dirty="0" err="1">
                <a:solidFill>
                  <a:srgbClr val="4A6486"/>
                </a:solidFill>
                <a:latin typeface="Century Gothic" charset="0"/>
              </a:rPr>
              <a:t>Nécessité</a:t>
            </a:r>
            <a:r>
              <a:rPr lang="nl-NL" sz="1400" dirty="0">
                <a:solidFill>
                  <a:srgbClr val="4A6486"/>
                </a:solidFill>
                <a:latin typeface="Century Gothic" charset="0"/>
              </a:rPr>
              <a:t> </a:t>
            </a:r>
            <a:r>
              <a:rPr lang="nl-NL" sz="1400" dirty="0" err="1">
                <a:solidFill>
                  <a:srgbClr val="4A6486"/>
                </a:solidFill>
                <a:latin typeface="Century Gothic" charset="0"/>
              </a:rPr>
              <a:t>d’aider</a:t>
            </a:r>
            <a:r>
              <a:rPr lang="nl-NL" sz="1400" dirty="0">
                <a:solidFill>
                  <a:srgbClr val="4A6486"/>
                </a:solidFill>
                <a:latin typeface="Century Gothic" charset="0"/>
              </a:rPr>
              <a:t> les </a:t>
            </a:r>
            <a:r>
              <a:rPr lang="nl-NL" sz="1400" dirty="0" err="1">
                <a:solidFill>
                  <a:srgbClr val="4A6486"/>
                </a:solidFill>
                <a:latin typeface="Century Gothic" charset="0"/>
              </a:rPr>
              <a:t>catégories</a:t>
            </a:r>
            <a:r>
              <a:rPr lang="nl-NL" sz="1400" dirty="0">
                <a:solidFill>
                  <a:srgbClr val="4A6486"/>
                </a:solidFill>
                <a:latin typeface="Century Gothic" charset="0"/>
              </a:rPr>
              <a:t> O et A </a:t>
            </a:r>
            <a:r>
              <a:rPr lang="nl-NL" sz="1400" dirty="0" smtClean="0">
                <a:solidFill>
                  <a:srgbClr val="4A6486"/>
                </a:solidFill>
                <a:latin typeface="Century Gothic" charset="0"/>
              </a:rPr>
              <a:t>à y </a:t>
            </a:r>
            <a:r>
              <a:rPr lang="nl-NL" sz="1400" dirty="0" err="1">
                <a:solidFill>
                  <a:srgbClr val="4A6486"/>
                </a:solidFill>
                <a:latin typeface="Century Gothic" charset="0"/>
              </a:rPr>
              <a:t>vivre</a:t>
            </a:r>
            <a:r>
              <a:rPr lang="nl-NL" sz="1400" dirty="0">
                <a:solidFill>
                  <a:srgbClr val="4A6486"/>
                </a:solidFill>
                <a:latin typeface="Century Gothic" charset="0"/>
              </a:rPr>
              <a:t> </a:t>
            </a:r>
            <a:r>
              <a:rPr lang="nl-NL" sz="1400" dirty="0" err="1">
                <a:solidFill>
                  <a:srgbClr val="4A6486"/>
                </a:solidFill>
                <a:latin typeface="Century Gothic" charset="0"/>
              </a:rPr>
              <a:t>càd</a:t>
            </a:r>
            <a:r>
              <a:rPr lang="nl-NL" sz="1400" dirty="0">
                <a:solidFill>
                  <a:srgbClr val="4A6486"/>
                </a:solidFill>
                <a:latin typeface="Century Gothic" charset="0"/>
              </a:rPr>
              <a:t> </a:t>
            </a:r>
            <a:r>
              <a:rPr lang="nl-NL" sz="1400" dirty="0" err="1">
                <a:solidFill>
                  <a:srgbClr val="4A6486"/>
                </a:solidFill>
                <a:latin typeface="Century Gothic" charset="0"/>
              </a:rPr>
              <a:t>permettre</a:t>
            </a:r>
            <a:r>
              <a:rPr lang="nl-NL" sz="1400" dirty="0">
                <a:solidFill>
                  <a:srgbClr val="4A6486"/>
                </a:solidFill>
                <a:latin typeface="Century Gothic" charset="0"/>
              </a:rPr>
              <a:t> </a:t>
            </a:r>
            <a:r>
              <a:rPr lang="nl-NL" sz="1400" dirty="0" err="1">
                <a:solidFill>
                  <a:srgbClr val="4A6486"/>
                </a:solidFill>
                <a:latin typeface="Century Gothic" charset="0"/>
              </a:rPr>
              <a:t>aux</a:t>
            </a:r>
            <a:r>
              <a:rPr lang="nl-NL" sz="1400" dirty="0">
                <a:solidFill>
                  <a:srgbClr val="4A6486"/>
                </a:solidFill>
                <a:latin typeface="Century Gothic" charset="0"/>
              </a:rPr>
              <a:t> </a:t>
            </a:r>
            <a:r>
              <a:rPr lang="nl-NL" sz="1400" dirty="0" err="1">
                <a:solidFill>
                  <a:srgbClr val="4A6486"/>
                </a:solidFill>
                <a:latin typeface="Century Gothic" charset="0"/>
              </a:rPr>
              <a:t>différences</a:t>
            </a:r>
            <a:r>
              <a:rPr lang="nl-NL" sz="1400" dirty="0">
                <a:solidFill>
                  <a:srgbClr val="4A6486"/>
                </a:solidFill>
                <a:latin typeface="Century Gothic" charset="0"/>
              </a:rPr>
              <a:t> de </a:t>
            </a:r>
            <a:r>
              <a:rPr lang="nl-NL" sz="1400" dirty="0" err="1">
                <a:solidFill>
                  <a:srgbClr val="4A6486"/>
                </a:solidFill>
                <a:latin typeface="Century Gothic" charset="0"/>
              </a:rPr>
              <a:t>s’exprimer</a:t>
            </a:r>
            <a:r>
              <a:rPr lang="nl-NL" sz="1400" dirty="0">
                <a:solidFill>
                  <a:srgbClr val="4A6486"/>
                </a:solidFill>
                <a:latin typeface="Century Gothic" charset="0"/>
              </a:rPr>
              <a:t> </a:t>
            </a:r>
            <a:r>
              <a:rPr lang="nl-NL" sz="1400" dirty="0" err="1">
                <a:solidFill>
                  <a:srgbClr val="4A6486"/>
                </a:solidFill>
                <a:latin typeface="Century Gothic" charset="0"/>
              </a:rPr>
              <a:t>plutôt</a:t>
            </a:r>
            <a:r>
              <a:rPr lang="nl-NL" sz="1400" dirty="0">
                <a:solidFill>
                  <a:srgbClr val="4A6486"/>
                </a:solidFill>
                <a:latin typeface="Century Gothic" charset="0"/>
              </a:rPr>
              <a:t> que </a:t>
            </a:r>
            <a:r>
              <a:rPr lang="nl-NL" sz="1400" dirty="0" err="1" smtClean="0">
                <a:solidFill>
                  <a:srgbClr val="4A6486"/>
                </a:solidFill>
                <a:latin typeface="Century Gothic" charset="0"/>
              </a:rPr>
              <a:t>vouloir</a:t>
            </a:r>
            <a:r>
              <a:rPr lang="nl-NL" sz="1400" dirty="0" smtClean="0">
                <a:solidFill>
                  <a:srgbClr val="4A6486"/>
                </a:solidFill>
                <a:latin typeface="Century Gothic" charset="0"/>
              </a:rPr>
              <a:t> </a:t>
            </a:r>
            <a:r>
              <a:rPr lang="nl-NL" sz="1400" dirty="0">
                <a:solidFill>
                  <a:srgbClr val="4A6486"/>
                </a:solidFill>
                <a:latin typeface="Century Gothic" charset="0"/>
              </a:rPr>
              <a:t>les </a:t>
            </a:r>
            <a:r>
              <a:rPr lang="nl-NL" sz="1400" dirty="0" err="1">
                <a:solidFill>
                  <a:srgbClr val="4A6486"/>
                </a:solidFill>
                <a:latin typeface="Century Gothic" charset="0"/>
              </a:rPr>
              <a:t>gommer</a:t>
            </a:r>
            <a:r>
              <a:rPr lang="nl-NL" sz="1400" dirty="0">
                <a:solidFill>
                  <a:srgbClr val="4A6486"/>
                </a:solidFill>
                <a:latin typeface="Century Gothic" charset="0"/>
              </a:rPr>
              <a:t>.</a:t>
            </a:r>
          </a:p>
          <a:p>
            <a:pPr lvl="0">
              <a:lnSpc>
                <a:spcPct val="90000"/>
              </a:lnSpc>
              <a:spcBef>
                <a:spcPts val="1000"/>
              </a:spcBef>
              <a:buClrTx/>
              <a:buFont typeface="Wingdings" charset="2"/>
              <a:buChar char="§"/>
            </a:pPr>
            <a:r>
              <a:rPr lang="nl-NL" sz="1400" i="1" dirty="0">
                <a:solidFill>
                  <a:srgbClr val="4A6486"/>
                </a:solidFill>
                <a:latin typeface="Century Gothic" charset="0"/>
              </a:rPr>
              <a:t>In het WZC moet er sprake zijn van diversiteit,  het is geen plaats waar medische zorgen worden toegediend (zo laat mogelijk naar een WZC gaan: “gettovorming” vermijden)</a:t>
            </a:r>
          </a:p>
          <a:p>
            <a:pPr lvl="0">
              <a:lnSpc>
                <a:spcPct val="90000"/>
              </a:lnSpc>
              <a:spcBef>
                <a:spcPts val="1000"/>
              </a:spcBef>
              <a:buClrTx/>
              <a:buFont typeface="Wingdings" charset="2"/>
              <a:buChar char="§"/>
            </a:pPr>
            <a:r>
              <a:rPr lang="nl-NL" sz="1400" i="1" dirty="0">
                <a:solidFill>
                  <a:srgbClr val="4A6486"/>
                </a:solidFill>
                <a:latin typeface="Century Gothic" charset="0"/>
              </a:rPr>
              <a:t>Noodzaak om O- en A-categorieën te helpen er te leven, d.w.z. verschillen toelaten in plaats van ze te negeren</a:t>
            </a:r>
          </a:p>
          <a:p>
            <a:endParaRPr lang="fr-BE" sz="2200" dirty="0" smtClean="0"/>
          </a:p>
          <a:p>
            <a:endParaRPr lang="fr-BE" sz="2200" dirty="0"/>
          </a:p>
          <a:p>
            <a:endParaRPr lang="fr-BE" sz="2200" dirty="0" smtClean="0"/>
          </a:p>
          <a:p>
            <a:endParaRPr lang="fr-BE" sz="2200" dirty="0"/>
          </a:p>
          <a:p>
            <a:endParaRPr lang="fr-BE" sz="2200" dirty="0" smtClean="0"/>
          </a:p>
          <a:p>
            <a:endParaRPr lang="fr-BE" sz="2200" dirty="0"/>
          </a:p>
          <a:p>
            <a:endParaRPr lang="fr-BE" sz="2200" dirty="0" smtClean="0"/>
          </a:p>
          <a:p>
            <a:endParaRPr lang="fr-BE" sz="2200" dirty="0"/>
          </a:p>
          <a:p>
            <a:pPr marL="2286000" lvl="5" indent="0">
              <a:buNone/>
            </a:pPr>
            <a:r>
              <a:rPr lang="fr-BE" sz="1600" dirty="0" smtClean="0">
                <a:solidFill>
                  <a:schemeClr val="tx2">
                    <a:lumMod val="60000"/>
                    <a:lumOff val="40000"/>
                  </a:schemeClr>
                </a:solidFill>
              </a:rPr>
              <a:t>		</a:t>
            </a:r>
          </a:p>
          <a:p>
            <a:pPr marL="2286000" lvl="5" indent="0">
              <a:buNone/>
            </a:pPr>
            <a:endParaRPr lang="fr-BE" sz="1600" dirty="0">
              <a:solidFill>
                <a:schemeClr val="tx2">
                  <a:lumMod val="60000"/>
                  <a:lumOff val="40000"/>
                </a:schemeClr>
              </a:solidFill>
            </a:endParaRPr>
          </a:p>
          <a:p>
            <a:pPr marL="2286000" lvl="5" indent="0">
              <a:buNone/>
            </a:pPr>
            <a:endParaRPr lang="fr-BE" sz="1600" dirty="0" smtClean="0">
              <a:solidFill>
                <a:schemeClr val="tx2">
                  <a:lumMod val="60000"/>
                  <a:lumOff val="40000"/>
                </a:schemeClr>
              </a:solidFill>
            </a:endParaRPr>
          </a:p>
          <a:p>
            <a:pPr marL="2286000" lvl="5" indent="0">
              <a:buNone/>
            </a:pPr>
            <a:endParaRPr lang="fr-BE" sz="1600" dirty="0">
              <a:solidFill>
                <a:schemeClr val="tx2">
                  <a:lumMod val="60000"/>
                  <a:lumOff val="40000"/>
                </a:schemeClr>
              </a:solidFill>
            </a:endParaRPr>
          </a:p>
          <a:p>
            <a:pPr marL="2286000" lvl="5" indent="0">
              <a:buNone/>
            </a:pPr>
            <a:r>
              <a:rPr lang="fr-BE" sz="1400" dirty="0" smtClean="0">
                <a:solidFill>
                  <a:schemeClr val="tx2">
                    <a:lumMod val="60000"/>
                    <a:lumOff val="40000"/>
                  </a:schemeClr>
                </a:solidFill>
              </a:rPr>
              <a:t>27 avril -  </a:t>
            </a:r>
            <a:r>
              <a:rPr lang="fr-BE" sz="1400" i="1" dirty="0" err="1" smtClean="0">
                <a:solidFill>
                  <a:schemeClr val="tx2">
                    <a:lumMod val="60000"/>
                    <a:lumOff val="40000"/>
                  </a:schemeClr>
                </a:solidFill>
              </a:rPr>
              <a:t>april</a:t>
            </a:r>
            <a:r>
              <a:rPr lang="fr-BE" sz="1400" i="1" dirty="0" smtClean="0">
                <a:solidFill>
                  <a:schemeClr val="tx2">
                    <a:lumMod val="60000"/>
                    <a:lumOff val="40000"/>
                  </a:schemeClr>
                </a:solidFill>
              </a:rPr>
              <a:t> </a:t>
            </a:r>
            <a:r>
              <a:rPr lang="fr-BE" sz="1400" dirty="0" smtClean="0">
                <a:solidFill>
                  <a:schemeClr val="tx2">
                    <a:lumMod val="60000"/>
                    <a:lumOff val="40000"/>
                  </a:schemeClr>
                </a:solidFill>
              </a:rPr>
              <a:t>2018</a:t>
            </a:r>
            <a:endParaRPr lang="fr-BE" sz="1400" dirty="0">
              <a:solidFill>
                <a:schemeClr val="tx2">
                  <a:lumMod val="60000"/>
                  <a:lumOff val="40000"/>
                </a:schemeClr>
              </a:solidFill>
            </a:endParaRPr>
          </a:p>
        </p:txBody>
      </p:sp>
      <p:sp>
        <p:nvSpPr>
          <p:cNvPr id="3" name="Title 2"/>
          <p:cNvSpPr>
            <a:spLocks noGrp="1"/>
          </p:cNvSpPr>
          <p:nvPr>
            <p:ph type="title"/>
          </p:nvPr>
        </p:nvSpPr>
        <p:spPr/>
        <p:txBody>
          <a:bodyPr>
            <a:noAutofit/>
          </a:bodyPr>
          <a:lstStyle/>
          <a:p>
            <a:r>
              <a:rPr lang="fr-BE" sz="2800" dirty="0"/>
              <a:t>Ce qui nous semble </a:t>
            </a:r>
            <a:r>
              <a:rPr lang="fr-BE" sz="2800" dirty="0" smtClean="0"/>
              <a:t>important - </a:t>
            </a:r>
            <a:r>
              <a:rPr lang="nl-BE" sz="2800" i="1" dirty="0"/>
              <a:t>Wat ons belangrijk lijkt</a:t>
            </a:r>
            <a:endParaRPr lang="fr-BE" sz="2800" i="1" dirty="0"/>
          </a:p>
        </p:txBody>
      </p:sp>
      <p:sp>
        <p:nvSpPr>
          <p:cNvPr id="8" name="TextBox 7"/>
          <p:cNvSpPr txBox="1"/>
          <p:nvPr/>
        </p:nvSpPr>
        <p:spPr>
          <a:xfrm>
            <a:off x="438146" y="457198"/>
            <a:ext cx="666751" cy="676275"/>
          </a:xfrm>
          <a:prstGeom prst="rect">
            <a:avLst/>
          </a:prstGeom>
        </p:spPr>
        <p:txBody>
          <a:bodyPr vert="horz" wrap="none" lIns="91440" tIns="45720" rIns="91440" bIns="45720" rtlCol="0" anchor="t">
            <a:normAutofit/>
          </a:bodyPr>
          <a:lstStyle/>
          <a:p>
            <a:pPr>
              <a:lnSpc>
                <a:spcPct val="90000"/>
              </a:lnSpc>
            </a:pPr>
            <a:endParaRPr lang="fr-BE" b="0" spc="110" dirty="0" smtClean="0">
              <a:solidFill>
                <a:srgbClr val="1F497D"/>
              </a:solidFill>
              <a:latin typeface="Calibri" panose="020F0502020204030204" pitchFamily="34" charset="0"/>
              <a:cs typeface="DIN-Regular"/>
            </a:endParaRPr>
          </a:p>
          <a:p>
            <a:pPr>
              <a:lnSpc>
                <a:spcPct val="90000"/>
              </a:lnSpc>
            </a:pPr>
            <a:r>
              <a:rPr lang="fr-BE" spc="110" dirty="0">
                <a:solidFill>
                  <a:srgbClr val="1F497D"/>
                </a:solidFill>
                <a:latin typeface="Calibri" panose="020F0502020204030204" pitchFamily="34" charset="0"/>
                <a:cs typeface="DIN-Regular"/>
              </a:rPr>
              <a:t> </a:t>
            </a:r>
            <a:r>
              <a:rPr lang="fr-BE" spc="110" dirty="0" smtClean="0">
                <a:solidFill>
                  <a:srgbClr val="1F497D"/>
                </a:solidFill>
                <a:latin typeface="Calibri" panose="020F0502020204030204" pitchFamily="34" charset="0"/>
                <a:cs typeface="DIN-Regular"/>
              </a:rPr>
              <a:t>  11</a:t>
            </a:r>
            <a:endParaRPr lang="fr-BE" b="0" spc="110" dirty="0" smtClean="0">
              <a:solidFill>
                <a:srgbClr val="1F497D"/>
              </a:solidFill>
              <a:latin typeface="Calibri" panose="020F0502020204030204" pitchFamily="34" charset="0"/>
              <a:cs typeface="DIN-Regular"/>
            </a:endParaRPr>
          </a:p>
        </p:txBody>
      </p:sp>
      <p:pic>
        <p:nvPicPr>
          <p:cNvPr id="3074" name="Picture 2" descr="P:\My Pictures\burn-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48" y="3527902"/>
            <a:ext cx="3450486" cy="247284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My Pictures\mr abatto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076" y="3527902"/>
            <a:ext cx="3466610" cy="24728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58552" y="5791200"/>
            <a:ext cx="3000375" cy="557211"/>
          </a:xfrm>
          <a:prstGeom prst="rect">
            <a:avLst/>
          </a:prstGeom>
          <a:solidFill>
            <a:schemeClr val="accent4"/>
          </a:solidFill>
        </p:spPr>
        <p:txBody>
          <a:bodyPr vert="horz" wrap="square" lIns="91440" tIns="45720" rIns="91440" bIns="45720" rtlCol="0" anchor="t">
            <a:normAutofit fontScale="77500" lnSpcReduction="20000"/>
          </a:bodyPr>
          <a:lstStyle/>
          <a:p>
            <a:pPr>
              <a:lnSpc>
                <a:spcPct val="90000"/>
              </a:lnSpc>
            </a:pPr>
            <a:endParaRPr lang="fr-BE" b="0" spc="110" dirty="0" smtClean="0">
              <a:solidFill>
                <a:srgbClr val="1F497D"/>
              </a:solidFill>
              <a:latin typeface="Calibri" panose="020F0502020204030204" pitchFamily="34" charset="0"/>
              <a:cs typeface="DIN-Regular"/>
            </a:endParaRPr>
          </a:p>
          <a:p>
            <a:pPr>
              <a:lnSpc>
                <a:spcPct val="90000"/>
              </a:lnSpc>
            </a:pPr>
            <a:r>
              <a:rPr lang="fr-BE" spc="110" dirty="0" smtClean="0">
                <a:solidFill>
                  <a:srgbClr val="1F497D"/>
                </a:solidFill>
                <a:latin typeface="Calibri" panose="020F0502020204030204" pitchFamily="34" charset="0"/>
                <a:cs typeface="DIN-Regular"/>
              </a:rPr>
              <a:t> </a:t>
            </a:r>
            <a:r>
              <a:rPr lang="nl-BE" spc="110" dirty="0" smtClean="0">
                <a:solidFill>
                  <a:srgbClr val="1F497D"/>
                </a:solidFill>
                <a:latin typeface="Calibri" panose="020F0502020204030204" pitchFamily="34" charset="0"/>
                <a:cs typeface="DIN-Regular"/>
              </a:rPr>
              <a:t>Is er nog wat plaats voor mij? Ik voel me ook niet al te best.</a:t>
            </a:r>
            <a:endParaRPr lang="nl-BE" b="0" spc="110" dirty="0" smtClean="0">
              <a:solidFill>
                <a:srgbClr val="1F497D"/>
              </a:solidFill>
              <a:latin typeface="Calibri" panose="020F0502020204030204" pitchFamily="34" charset="0"/>
              <a:cs typeface="DIN-Regular"/>
            </a:endParaRPr>
          </a:p>
        </p:txBody>
      </p:sp>
      <p:sp>
        <p:nvSpPr>
          <p:cNvPr id="9" name="TextBox 8"/>
          <p:cNvSpPr txBox="1"/>
          <p:nvPr/>
        </p:nvSpPr>
        <p:spPr>
          <a:xfrm>
            <a:off x="6162676" y="5734050"/>
            <a:ext cx="1695450" cy="761999"/>
          </a:xfrm>
          <a:prstGeom prst="rect">
            <a:avLst/>
          </a:prstGeom>
          <a:solidFill>
            <a:schemeClr val="accent4"/>
          </a:solidFill>
        </p:spPr>
        <p:txBody>
          <a:bodyPr vert="horz" wrap="square" lIns="91440" tIns="45720" rIns="91440" bIns="45720" rtlCol="0" anchor="t">
            <a:normAutofit/>
          </a:bodyPr>
          <a:lstStyle/>
          <a:p>
            <a:pPr>
              <a:lnSpc>
                <a:spcPct val="90000"/>
              </a:lnSpc>
            </a:pPr>
            <a:r>
              <a:rPr lang="nl-BE" sz="1400" b="0" spc="110" dirty="0" smtClean="0">
                <a:solidFill>
                  <a:srgbClr val="1F497D"/>
                </a:solidFill>
                <a:latin typeface="Calibri" panose="020F0502020204030204" pitchFamily="34" charset="0"/>
                <a:cs typeface="DIN-Regular"/>
              </a:rPr>
              <a:t>Rusthuis</a:t>
            </a:r>
          </a:p>
          <a:p>
            <a:pPr>
              <a:lnSpc>
                <a:spcPct val="90000"/>
              </a:lnSpc>
            </a:pPr>
            <a:r>
              <a:rPr lang="nl-BE" sz="1400" spc="110" dirty="0" smtClean="0">
                <a:solidFill>
                  <a:srgbClr val="1F497D"/>
                </a:solidFill>
                <a:latin typeface="Calibri" panose="020F0502020204030204" pitchFamily="34" charset="0"/>
                <a:cs typeface="DIN-Regular"/>
              </a:rPr>
              <a:t>Industriezone Slachthuizen</a:t>
            </a:r>
            <a:endParaRPr lang="nl-BE" sz="1400" b="0" spc="110" dirty="0" smtClean="0">
              <a:solidFill>
                <a:srgbClr val="1F497D"/>
              </a:solidFill>
              <a:latin typeface="Calibri" panose="020F0502020204030204" pitchFamily="34" charset="0"/>
              <a:cs typeface="DIN-Regular"/>
            </a:endParaRPr>
          </a:p>
        </p:txBody>
      </p:sp>
    </p:spTree>
    <p:extLst>
      <p:ext uri="{BB962C8B-B14F-4D97-AF65-F5344CB8AC3E}">
        <p14:creationId xmlns:p14="http://schemas.microsoft.com/office/powerpoint/2010/main" val="3107757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1663" y="279401"/>
            <a:ext cx="7128000" cy="432793"/>
          </a:xfrm>
        </p:spPr>
        <p:txBody>
          <a:bodyPr>
            <a:noAutofit/>
          </a:bodyPr>
          <a:lstStyle/>
          <a:p>
            <a:r>
              <a:rPr lang="fr-BE" sz="3200" dirty="0"/>
              <a:t>Critique des soins à </a:t>
            </a:r>
            <a:r>
              <a:rPr lang="fr-BE" sz="3200" dirty="0" smtClean="0"/>
              <a:t>domicile - </a:t>
            </a:r>
            <a:r>
              <a:rPr lang="nl-BE" sz="3200" i="1" dirty="0"/>
              <a:t>Kritiek op thuiszorg</a:t>
            </a:r>
            <a:endParaRPr lang="fr-BE" sz="3200" i="1" dirty="0"/>
          </a:p>
        </p:txBody>
      </p:sp>
      <p:sp>
        <p:nvSpPr>
          <p:cNvPr id="4" name="Text Placeholder 3"/>
          <p:cNvSpPr>
            <a:spLocks noGrp="1"/>
          </p:cNvSpPr>
          <p:nvPr>
            <p:ph type="body" sz="quarter" idx="13"/>
          </p:nvPr>
        </p:nvSpPr>
        <p:spPr/>
        <p:txBody>
          <a:bodyPr/>
          <a:lstStyle/>
          <a:p>
            <a:r>
              <a:rPr lang="fr-BE" dirty="0" smtClean="0"/>
              <a:t>12</a:t>
            </a:r>
            <a:endParaRPr lang="fr-BE" dirty="0"/>
          </a:p>
        </p:txBody>
      </p:sp>
      <p:sp>
        <p:nvSpPr>
          <p:cNvPr id="2" name="TextBox 1"/>
          <p:cNvSpPr txBox="1"/>
          <p:nvPr/>
        </p:nvSpPr>
        <p:spPr>
          <a:xfrm>
            <a:off x="314326" y="1466850"/>
            <a:ext cx="5276849" cy="2771775"/>
          </a:xfrm>
          <a:prstGeom prst="rect">
            <a:avLst/>
          </a:prstGeom>
        </p:spPr>
        <p:txBody>
          <a:bodyPr vert="horz" wrap="square" lIns="91440" tIns="45720" rIns="91440" bIns="45720" rtlCol="0" anchor="t">
            <a:normAutofit/>
          </a:bodyPr>
          <a:lstStyle/>
          <a:p>
            <a:pPr>
              <a:lnSpc>
                <a:spcPct val="90000"/>
              </a:lnSpc>
            </a:pPr>
            <a:endParaRPr lang="fr-BE" b="0" spc="110" dirty="0" smtClean="0">
              <a:solidFill>
                <a:srgbClr val="1F497D"/>
              </a:solidFill>
              <a:latin typeface="Calibri" panose="020F0502020204030204" pitchFamily="34" charset="0"/>
              <a:cs typeface="DIN-Regular"/>
            </a:endParaRPr>
          </a:p>
        </p:txBody>
      </p:sp>
      <p:sp>
        <p:nvSpPr>
          <p:cNvPr id="5" name="Rectangle 4"/>
          <p:cNvSpPr/>
          <p:nvPr/>
        </p:nvSpPr>
        <p:spPr>
          <a:xfrm>
            <a:off x="1066800" y="1583616"/>
            <a:ext cx="7239000" cy="5048562"/>
          </a:xfrm>
          <a:prstGeom prst="rect">
            <a:avLst/>
          </a:prstGeom>
        </p:spPr>
        <p:txBody>
          <a:bodyPr wrap="square">
            <a:spAutoFit/>
          </a:bodyPr>
          <a:lstStyle/>
          <a:p>
            <a:pPr marL="228600" lvl="0" indent="-228600">
              <a:lnSpc>
                <a:spcPct val="90000"/>
              </a:lnSpc>
              <a:spcBef>
                <a:spcPts val="1000"/>
              </a:spcBef>
              <a:buFont typeface="Wingdings" charset="2"/>
              <a:buChar char="§"/>
            </a:pPr>
            <a:r>
              <a:rPr lang="nl-NL" dirty="0" err="1">
                <a:solidFill>
                  <a:srgbClr val="4A6486"/>
                </a:solidFill>
                <a:latin typeface="Century Gothic" charset="0"/>
              </a:rPr>
              <a:t>Parfois</a:t>
            </a:r>
            <a:r>
              <a:rPr lang="nl-NL" dirty="0">
                <a:solidFill>
                  <a:srgbClr val="4A6486"/>
                </a:solidFill>
                <a:latin typeface="Century Gothic" charset="0"/>
              </a:rPr>
              <a:t> plus </a:t>
            </a:r>
            <a:r>
              <a:rPr lang="nl-NL" dirty="0" err="1">
                <a:solidFill>
                  <a:srgbClr val="4A6486"/>
                </a:solidFill>
                <a:latin typeface="Century Gothic" charset="0"/>
              </a:rPr>
              <a:t>intrusifs</a:t>
            </a:r>
            <a:r>
              <a:rPr lang="nl-NL" dirty="0">
                <a:solidFill>
                  <a:srgbClr val="4A6486"/>
                </a:solidFill>
                <a:latin typeface="Century Gothic" charset="0"/>
              </a:rPr>
              <a:t> que MRS</a:t>
            </a:r>
          </a:p>
          <a:p>
            <a:pPr marL="228600" lvl="0" indent="-228600">
              <a:lnSpc>
                <a:spcPct val="90000"/>
              </a:lnSpc>
              <a:spcBef>
                <a:spcPts val="1000"/>
              </a:spcBef>
              <a:buFont typeface="Wingdings" charset="2"/>
              <a:buChar char="§"/>
            </a:pPr>
            <a:r>
              <a:rPr lang="nl-NL" dirty="0" err="1">
                <a:solidFill>
                  <a:srgbClr val="4A6486"/>
                </a:solidFill>
                <a:latin typeface="Century Gothic" charset="0"/>
              </a:rPr>
              <a:t>Patients</a:t>
            </a:r>
            <a:r>
              <a:rPr lang="nl-NL" dirty="0">
                <a:solidFill>
                  <a:srgbClr val="4A6486"/>
                </a:solidFill>
                <a:latin typeface="Century Gothic" charset="0"/>
              </a:rPr>
              <a:t> </a:t>
            </a:r>
            <a:r>
              <a:rPr lang="nl-NL" dirty="0" err="1">
                <a:solidFill>
                  <a:srgbClr val="4A6486"/>
                </a:solidFill>
                <a:latin typeface="Century Gothic" charset="0"/>
              </a:rPr>
              <a:t>qui</a:t>
            </a:r>
            <a:r>
              <a:rPr lang="nl-NL" dirty="0">
                <a:solidFill>
                  <a:srgbClr val="4A6486"/>
                </a:solidFill>
                <a:latin typeface="Century Gothic" charset="0"/>
              </a:rPr>
              <a:t> </a:t>
            </a:r>
            <a:r>
              <a:rPr lang="nl-NL" dirty="0" err="1">
                <a:solidFill>
                  <a:srgbClr val="4A6486"/>
                </a:solidFill>
                <a:latin typeface="Century Gothic" charset="0"/>
              </a:rPr>
              <a:t>disent</a:t>
            </a:r>
            <a:r>
              <a:rPr lang="nl-NL" dirty="0">
                <a:solidFill>
                  <a:srgbClr val="4A6486"/>
                </a:solidFill>
                <a:latin typeface="Century Gothic" charset="0"/>
              </a:rPr>
              <a:t> </a:t>
            </a:r>
            <a:r>
              <a:rPr lang="nl-NL" dirty="0" err="1">
                <a:solidFill>
                  <a:srgbClr val="4A6486"/>
                </a:solidFill>
                <a:latin typeface="Century Gothic" charset="0"/>
              </a:rPr>
              <a:t>accepter</a:t>
            </a:r>
            <a:r>
              <a:rPr lang="nl-NL" dirty="0">
                <a:solidFill>
                  <a:srgbClr val="4A6486"/>
                </a:solidFill>
                <a:latin typeface="Century Gothic" charset="0"/>
              </a:rPr>
              <a:t> </a:t>
            </a:r>
            <a:r>
              <a:rPr lang="nl-NL" dirty="0" err="1">
                <a:solidFill>
                  <a:srgbClr val="4A6486"/>
                </a:solidFill>
                <a:latin typeface="Century Gothic" charset="0"/>
              </a:rPr>
              <a:t>toute</a:t>
            </a:r>
            <a:r>
              <a:rPr lang="nl-NL" dirty="0">
                <a:solidFill>
                  <a:srgbClr val="4A6486"/>
                </a:solidFill>
                <a:latin typeface="Century Gothic" charset="0"/>
              </a:rPr>
              <a:t> aide et </a:t>
            </a:r>
            <a:r>
              <a:rPr lang="nl-NL" dirty="0" err="1">
                <a:solidFill>
                  <a:srgbClr val="4A6486"/>
                </a:solidFill>
                <a:latin typeface="Century Gothic" charset="0"/>
              </a:rPr>
              <a:t>puis</a:t>
            </a:r>
            <a:r>
              <a:rPr lang="nl-NL" dirty="0">
                <a:solidFill>
                  <a:srgbClr val="4A6486"/>
                </a:solidFill>
                <a:latin typeface="Century Gothic" charset="0"/>
              </a:rPr>
              <a:t> </a:t>
            </a:r>
            <a:r>
              <a:rPr lang="nl-NL" dirty="0" err="1">
                <a:solidFill>
                  <a:srgbClr val="4A6486"/>
                </a:solidFill>
                <a:latin typeface="Century Gothic" charset="0"/>
              </a:rPr>
              <a:t>refusent</a:t>
            </a:r>
            <a:r>
              <a:rPr lang="nl-NL" dirty="0">
                <a:solidFill>
                  <a:srgbClr val="4A6486"/>
                </a:solidFill>
                <a:latin typeface="Century Gothic" charset="0"/>
              </a:rPr>
              <a:t> </a:t>
            </a:r>
            <a:r>
              <a:rPr lang="nl-NL" dirty="0" err="1">
                <a:solidFill>
                  <a:srgbClr val="4A6486"/>
                </a:solidFill>
                <a:latin typeface="Century Gothic" charset="0"/>
              </a:rPr>
              <a:t>tout</a:t>
            </a:r>
            <a:r>
              <a:rPr lang="nl-NL" dirty="0">
                <a:solidFill>
                  <a:srgbClr val="4A6486"/>
                </a:solidFill>
                <a:latin typeface="Century Gothic" charset="0"/>
              </a:rPr>
              <a:t> </a:t>
            </a:r>
            <a:r>
              <a:rPr lang="nl-NL" dirty="0" err="1">
                <a:solidFill>
                  <a:srgbClr val="4A6486"/>
                </a:solidFill>
                <a:latin typeface="Century Gothic" charset="0"/>
              </a:rPr>
              <a:t>une</a:t>
            </a:r>
            <a:r>
              <a:rPr lang="nl-NL" dirty="0">
                <a:solidFill>
                  <a:srgbClr val="4A6486"/>
                </a:solidFill>
                <a:latin typeface="Century Gothic" charset="0"/>
              </a:rPr>
              <a:t> </a:t>
            </a:r>
            <a:r>
              <a:rPr lang="nl-NL" dirty="0" err="1">
                <a:solidFill>
                  <a:srgbClr val="4A6486"/>
                </a:solidFill>
                <a:latin typeface="Century Gothic" charset="0"/>
              </a:rPr>
              <a:t>fois</a:t>
            </a:r>
            <a:r>
              <a:rPr lang="nl-NL" dirty="0">
                <a:solidFill>
                  <a:srgbClr val="4A6486"/>
                </a:solidFill>
                <a:latin typeface="Century Gothic" charset="0"/>
              </a:rPr>
              <a:t> </a:t>
            </a:r>
            <a:r>
              <a:rPr lang="nl-NL" dirty="0" err="1" smtClean="0">
                <a:solidFill>
                  <a:srgbClr val="4A6486"/>
                </a:solidFill>
                <a:latin typeface="Century Gothic" charset="0"/>
              </a:rPr>
              <a:t>rentrés</a:t>
            </a:r>
            <a:endParaRPr lang="nl-NL" dirty="0" smtClean="0">
              <a:solidFill>
                <a:srgbClr val="4A6486"/>
              </a:solidFill>
              <a:latin typeface="Century Gothic" charset="0"/>
            </a:endParaRPr>
          </a:p>
          <a:p>
            <a:pPr marL="228600" lvl="0" indent="-228600">
              <a:lnSpc>
                <a:spcPct val="90000"/>
              </a:lnSpc>
              <a:spcBef>
                <a:spcPts val="1000"/>
              </a:spcBef>
              <a:buFont typeface="Wingdings" charset="2"/>
              <a:buChar char="§"/>
            </a:pPr>
            <a:r>
              <a:rPr lang="nl-BE" i="1" dirty="0">
                <a:solidFill>
                  <a:srgbClr val="4A6486"/>
                </a:solidFill>
                <a:latin typeface="Century Gothic" charset="0"/>
              </a:rPr>
              <a:t>Soms meer </a:t>
            </a:r>
            <a:r>
              <a:rPr lang="nl-BE" i="1" dirty="0" err="1">
                <a:solidFill>
                  <a:srgbClr val="4A6486"/>
                </a:solidFill>
                <a:latin typeface="Century Gothic" charset="0"/>
              </a:rPr>
              <a:t>intrusief</a:t>
            </a:r>
            <a:r>
              <a:rPr lang="nl-BE" i="1" dirty="0">
                <a:solidFill>
                  <a:srgbClr val="4A6486"/>
                </a:solidFill>
                <a:latin typeface="Century Gothic" charset="0"/>
              </a:rPr>
              <a:t> dan WZC</a:t>
            </a:r>
          </a:p>
          <a:p>
            <a:pPr marL="228600" lvl="0" indent="-228600">
              <a:lnSpc>
                <a:spcPct val="90000"/>
              </a:lnSpc>
              <a:spcBef>
                <a:spcPts val="1000"/>
              </a:spcBef>
              <a:buFont typeface="Wingdings" charset="2"/>
              <a:buChar char="§"/>
            </a:pPr>
            <a:r>
              <a:rPr lang="nl-BE" i="1" dirty="0">
                <a:solidFill>
                  <a:srgbClr val="4A6486"/>
                </a:solidFill>
                <a:latin typeface="Century Gothic" charset="0"/>
              </a:rPr>
              <a:t>Patiënten die zeggen dat ze hulp aanvaarden en daarna weigeren zodra ze thuis zijn</a:t>
            </a:r>
          </a:p>
          <a:p>
            <a:pPr marL="228600" lvl="0" indent="-228600">
              <a:lnSpc>
                <a:spcPct val="90000"/>
              </a:lnSpc>
              <a:spcBef>
                <a:spcPts val="1000"/>
              </a:spcBef>
              <a:buFont typeface="Wingdings" charset="2"/>
              <a:buChar char="§"/>
            </a:pPr>
            <a:endParaRPr lang="nl-NL" sz="2000" dirty="0">
              <a:solidFill>
                <a:srgbClr val="4A6486"/>
              </a:solidFill>
              <a:latin typeface="Century Gothic" charset="0"/>
            </a:endParaRPr>
          </a:p>
          <a:p>
            <a:pPr marL="228600" lvl="0" indent="-228600">
              <a:lnSpc>
                <a:spcPct val="90000"/>
              </a:lnSpc>
              <a:spcBef>
                <a:spcPts val="1000"/>
              </a:spcBef>
              <a:buFont typeface="Wingdings" charset="2"/>
              <a:buChar char="§"/>
            </a:pPr>
            <a:endParaRPr lang="nl-NL" sz="2000" dirty="0" smtClean="0">
              <a:solidFill>
                <a:srgbClr val="4A6486"/>
              </a:solidFill>
              <a:latin typeface="Century Gothic" charset="0"/>
            </a:endParaRPr>
          </a:p>
          <a:p>
            <a:pPr marL="228600" lvl="0" indent="-228600">
              <a:lnSpc>
                <a:spcPct val="90000"/>
              </a:lnSpc>
              <a:spcBef>
                <a:spcPts val="1000"/>
              </a:spcBef>
              <a:buFont typeface="Wingdings" charset="2"/>
              <a:buChar char="§"/>
            </a:pPr>
            <a:endParaRPr lang="nl-NL" sz="2000" dirty="0">
              <a:solidFill>
                <a:srgbClr val="4A6486"/>
              </a:solidFill>
              <a:latin typeface="Century Gothic" charset="0"/>
            </a:endParaRPr>
          </a:p>
          <a:p>
            <a:pPr marL="228600" lvl="0" indent="-228600">
              <a:lnSpc>
                <a:spcPct val="90000"/>
              </a:lnSpc>
              <a:spcBef>
                <a:spcPts val="1000"/>
              </a:spcBef>
              <a:buFont typeface="Wingdings" charset="2"/>
              <a:buChar char="§"/>
            </a:pPr>
            <a:endParaRPr lang="nl-NL" sz="2000" dirty="0" smtClean="0">
              <a:solidFill>
                <a:srgbClr val="4A6486"/>
              </a:solidFill>
              <a:latin typeface="Century Gothic" charset="0"/>
            </a:endParaRPr>
          </a:p>
          <a:p>
            <a:pPr marL="228600" lvl="0" indent="-228600">
              <a:lnSpc>
                <a:spcPct val="90000"/>
              </a:lnSpc>
              <a:spcBef>
                <a:spcPts val="1000"/>
              </a:spcBef>
              <a:buFont typeface="Wingdings" charset="2"/>
              <a:buChar char="§"/>
            </a:pPr>
            <a:endParaRPr lang="nl-NL" sz="2000" dirty="0">
              <a:solidFill>
                <a:srgbClr val="4A6486"/>
              </a:solidFill>
              <a:latin typeface="Century Gothic" charset="0"/>
            </a:endParaRPr>
          </a:p>
          <a:p>
            <a:pPr lvl="2">
              <a:lnSpc>
                <a:spcPct val="90000"/>
              </a:lnSpc>
              <a:spcBef>
                <a:spcPts val="1000"/>
              </a:spcBef>
            </a:pPr>
            <a:r>
              <a:rPr lang="nl-NL" sz="1600" dirty="0" smtClean="0">
                <a:solidFill>
                  <a:srgbClr val="4A6486"/>
                </a:solidFill>
                <a:latin typeface="Century Gothic" charset="0"/>
              </a:rPr>
              <a:t>	</a:t>
            </a:r>
          </a:p>
          <a:p>
            <a:pPr lvl="2">
              <a:lnSpc>
                <a:spcPct val="90000"/>
              </a:lnSpc>
              <a:spcBef>
                <a:spcPts val="1000"/>
              </a:spcBef>
            </a:pPr>
            <a:endParaRPr lang="nl-NL" sz="1600" dirty="0">
              <a:solidFill>
                <a:srgbClr val="4A6486"/>
              </a:solidFill>
              <a:latin typeface="Century Gothic" charset="0"/>
            </a:endParaRPr>
          </a:p>
          <a:p>
            <a:pPr lvl="2">
              <a:lnSpc>
                <a:spcPct val="90000"/>
              </a:lnSpc>
              <a:spcBef>
                <a:spcPts val="1000"/>
              </a:spcBef>
            </a:pPr>
            <a:r>
              <a:rPr lang="nl-NL" sz="1600" dirty="0" smtClean="0">
                <a:solidFill>
                  <a:srgbClr val="4A6486"/>
                </a:solidFill>
                <a:latin typeface="Century Gothic" charset="0"/>
              </a:rPr>
              <a:t>		</a:t>
            </a:r>
            <a:r>
              <a:rPr lang="nl-NL" sz="1400" dirty="0" smtClean="0">
                <a:solidFill>
                  <a:schemeClr val="tx2">
                    <a:lumMod val="60000"/>
                    <a:lumOff val="40000"/>
                  </a:schemeClr>
                </a:solidFill>
                <a:latin typeface="Calibri" panose="020F0502020204030204" pitchFamily="34" charset="0"/>
              </a:rPr>
              <a:t>27 </a:t>
            </a:r>
            <a:r>
              <a:rPr lang="nl-NL" sz="1400" dirty="0" err="1" smtClean="0">
                <a:solidFill>
                  <a:schemeClr val="tx2">
                    <a:lumMod val="60000"/>
                    <a:lumOff val="40000"/>
                  </a:schemeClr>
                </a:solidFill>
                <a:latin typeface="Calibri" panose="020F0502020204030204" pitchFamily="34" charset="0"/>
              </a:rPr>
              <a:t>avril</a:t>
            </a:r>
            <a:r>
              <a:rPr lang="nl-NL" sz="1400" dirty="0" smtClean="0">
                <a:solidFill>
                  <a:schemeClr val="tx2">
                    <a:lumMod val="60000"/>
                    <a:lumOff val="40000"/>
                  </a:schemeClr>
                </a:solidFill>
                <a:latin typeface="Calibri" panose="020F0502020204030204" pitchFamily="34" charset="0"/>
              </a:rPr>
              <a:t> - </a:t>
            </a:r>
            <a:r>
              <a:rPr lang="nl-NL" sz="1400" i="1" dirty="0" smtClean="0">
                <a:solidFill>
                  <a:schemeClr val="tx2">
                    <a:lumMod val="60000"/>
                    <a:lumOff val="40000"/>
                  </a:schemeClr>
                </a:solidFill>
                <a:latin typeface="Calibri" panose="020F0502020204030204" pitchFamily="34" charset="0"/>
              </a:rPr>
              <a:t>april</a:t>
            </a:r>
            <a:r>
              <a:rPr lang="nl-NL" sz="1400" dirty="0" smtClean="0">
                <a:solidFill>
                  <a:schemeClr val="tx2">
                    <a:lumMod val="60000"/>
                    <a:lumOff val="40000"/>
                  </a:schemeClr>
                </a:solidFill>
                <a:latin typeface="Calibri" panose="020F0502020204030204" pitchFamily="34" charset="0"/>
              </a:rPr>
              <a:t> 2018</a:t>
            </a:r>
            <a:endParaRPr lang="nl-NL" sz="1400" dirty="0">
              <a:solidFill>
                <a:schemeClr val="tx2">
                  <a:lumMod val="60000"/>
                  <a:lumOff val="40000"/>
                </a:schemeClr>
              </a:solidFill>
              <a:latin typeface="Calibri" panose="020F0502020204030204" pitchFamily="34" charset="0"/>
            </a:endParaRPr>
          </a:p>
        </p:txBody>
      </p:sp>
      <p:pic>
        <p:nvPicPr>
          <p:cNvPr id="1026" name="Picture 2" descr="\\ksjds02\home\dhombrouck\Documents\My Pictures\seu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0" y="3814762"/>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ksjds02\home\dhombrouck\Documents\My Pictures\manger à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663" y="4385832"/>
            <a:ext cx="2728912" cy="1606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032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944" y="203201"/>
            <a:ext cx="7128000" cy="432793"/>
          </a:xfrm>
        </p:spPr>
        <p:txBody>
          <a:bodyPr>
            <a:noAutofit/>
          </a:bodyPr>
          <a:lstStyle/>
          <a:p>
            <a:r>
              <a:rPr lang="fr-BE" sz="3200" dirty="0"/>
              <a:t>Une solution pour </a:t>
            </a:r>
            <a:r>
              <a:rPr lang="fr-BE" sz="3200" dirty="0" smtClean="0"/>
              <a:t>l’hôpital - </a:t>
            </a:r>
            <a:r>
              <a:rPr lang="nl-BE" sz="3200" i="1" dirty="0"/>
              <a:t>Een oplossing voor het ziekenhuis</a:t>
            </a:r>
            <a:endParaRPr lang="fr-BE" sz="3200" i="1" dirty="0"/>
          </a:p>
        </p:txBody>
      </p:sp>
      <p:sp>
        <p:nvSpPr>
          <p:cNvPr id="4" name="Text Placeholder 3"/>
          <p:cNvSpPr>
            <a:spLocks noGrp="1"/>
          </p:cNvSpPr>
          <p:nvPr>
            <p:ph type="body" sz="quarter" idx="13"/>
          </p:nvPr>
        </p:nvSpPr>
        <p:spPr/>
        <p:txBody>
          <a:bodyPr/>
          <a:lstStyle/>
          <a:p>
            <a:r>
              <a:rPr lang="fr-BE" dirty="0" smtClean="0"/>
              <a:t>13</a:t>
            </a:r>
            <a:endParaRPr lang="fr-BE" dirty="0"/>
          </a:p>
        </p:txBody>
      </p:sp>
      <p:sp>
        <p:nvSpPr>
          <p:cNvPr id="2" name="TextBox 1"/>
          <p:cNvSpPr txBox="1"/>
          <p:nvPr/>
        </p:nvSpPr>
        <p:spPr>
          <a:xfrm>
            <a:off x="504826" y="3409950"/>
            <a:ext cx="8382000" cy="2771775"/>
          </a:xfrm>
          <a:prstGeom prst="rect">
            <a:avLst/>
          </a:prstGeom>
        </p:spPr>
        <p:txBody>
          <a:bodyPr vert="horz" wrap="square" lIns="91440" tIns="45720" rIns="91440" bIns="45720" rtlCol="0" anchor="t">
            <a:normAutofit/>
          </a:bodyPr>
          <a:lstStyle/>
          <a:p>
            <a:pPr>
              <a:lnSpc>
                <a:spcPct val="90000"/>
              </a:lnSpc>
            </a:pPr>
            <a:endParaRPr lang="fr-BE" b="0" spc="110" dirty="0" smtClean="0">
              <a:solidFill>
                <a:srgbClr val="1F497D"/>
              </a:solidFill>
              <a:latin typeface="Calibri" panose="020F0502020204030204" pitchFamily="34" charset="0"/>
              <a:cs typeface="DIN-Regular"/>
            </a:endParaRPr>
          </a:p>
        </p:txBody>
      </p:sp>
      <p:sp>
        <p:nvSpPr>
          <p:cNvPr id="7" name="TextBox 6"/>
          <p:cNvSpPr txBox="1"/>
          <p:nvPr/>
        </p:nvSpPr>
        <p:spPr>
          <a:xfrm>
            <a:off x="0" y="3804463"/>
            <a:ext cx="8667750" cy="1733550"/>
          </a:xfrm>
          <a:prstGeom prst="rect">
            <a:avLst/>
          </a:prstGeom>
        </p:spPr>
        <p:txBody>
          <a:bodyPr vert="horz" wrap="square" lIns="91440" tIns="45720" rIns="91440" bIns="45720" rtlCol="0" anchor="t">
            <a:normAutofit/>
          </a:bodyPr>
          <a:lstStyle/>
          <a:p>
            <a:pPr>
              <a:lnSpc>
                <a:spcPct val="90000"/>
              </a:lnSpc>
            </a:pPr>
            <a:endParaRPr lang="fr-BE" b="0" spc="110" dirty="0" smtClean="0">
              <a:solidFill>
                <a:srgbClr val="1F497D"/>
              </a:solidFill>
              <a:latin typeface="Calibri" panose="020F0502020204030204" pitchFamily="34" charset="0"/>
              <a:cs typeface="DIN-Regular"/>
            </a:endParaRPr>
          </a:p>
        </p:txBody>
      </p:sp>
      <p:sp>
        <p:nvSpPr>
          <p:cNvPr id="6" name="Rectangle 5"/>
          <p:cNvSpPr/>
          <p:nvPr/>
        </p:nvSpPr>
        <p:spPr>
          <a:xfrm>
            <a:off x="733425" y="1666875"/>
            <a:ext cx="7715250" cy="4926477"/>
          </a:xfrm>
          <a:prstGeom prst="rect">
            <a:avLst/>
          </a:prstGeom>
        </p:spPr>
        <p:txBody>
          <a:bodyPr wrap="square">
            <a:spAutoFit/>
          </a:bodyPr>
          <a:lstStyle/>
          <a:p>
            <a:pPr lvl="1">
              <a:lnSpc>
                <a:spcPct val="90000"/>
              </a:lnSpc>
              <a:spcBef>
                <a:spcPts val="500"/>
              </a:spcBef>
            </a:pPr>
            <a:r>
              <a:rPr lang="nl-NL" sz="2400" dirty="0" err="1">
                <a:solidFill>
                  <a:srgbClr val="4A6486"/>
                </a:solidFill>
                <a:latin typeface="Century Gothic" charset="0"/>
              </a:rPr>
              <a:t>Instaurer</a:t>
            </a:r>
            <a:r>
              <a:rPr lang="nl-NL" sz="2400" dirty="0">
                <a:solidFill>
                  <a:srgbClr val="4A6486"/>
                </a:solidFill>
                <a:latin typeface="Century Gothic" charset="0"/>
              </a:rPr>
              <a:t> </a:t>
            </a:r>
            <a:r>
              <a:rPr lang="nl-NL" sz="2400" dirty="0" err="1">
                <a:solidFill>
                  <a:srgbClr val="4A6486"/>
                </a:solidFill>
                <a:latin typeface="Century Gothic" charset="0"/>
              </a:rPr>
              <a:t>une</a:t>
            </a:r>
            <a:r>
              <a:rPr lang="nl-NL" sz="2400" dirty="0">
                <a:solidFill>
                  <a:srgbClr val="4A6486"/>
                </a:solidFill>
                <a:latin typeface="Century Gothic" charset="0"/>
              </a:rPr>
              <a:t> </a:t>
            </a:r>
            <a:r>
              <a:rPr lang="nl-NL" sz="2400" dirty="0" err="1">
                <a:solidFill>
                  <a:srgbClr val="4A6486"/>
                </a:solidFill>
                <a:latin typeface="Century Gothic" charset="0"/>
              </a:rPr>
              <a:t>mesure</a:t>
            </a:r>
            <a:r>
              <a:rPr lang="nl-NL" sz="2400" dirty="0">
                <a:solidFill>
                  <a:srgbClr val="4A6486"/>
                </a:solidFill>
                <a:latin typeface="Century Gothic" charset="0"/>
              </a:rPr>
              <a:t> </a:t>
            </a:r>
            <a:r>
              <a:rPr lang="nl-NL" sz="2400" dirty="0" err="1">
                <a:solidFill>
                  <a:srgbClr val="4A6486"/>
                </a:solidFill>
                <a:latin typeface="Century Gothic" charset="0"/>
              </a:rPr>
              <a:t>qui</a:t>
            </a:r>
            <a:r>
              <a:rPr lang="nl-NL" sz="2400" dirty="0">
                <a:solidFill>
                  <a:srgbClr val="4A6486"/>
                </a:solidFill>
                <a:latin typeface="Century Gothic" charset="0"/>
              </a:rPr>
              <a:t> </a:t>
            </a:r>
            <a:r>
              <a:rPr lang="nl-NL" sz="2400" dirty="0" err="1">
                <a:solidFill>
                  <a:srgbClr val="4A6486"/>
                </a:solidFill>
                <a:latin typeface="Century Gothic" charset="0"/>
              </a:rPr>
              <a:t>vise</a:t>
            </a:r>
            <a:r>
              <a:rPr lang="nl-NL" sz="2400" dirty="0">
                <a:solidFill>
                  <a:srgbClr val="4A6486"/>
                </a:solidFill>
                <a:latin typeface="Century Gothic" charset="0"/>
              </a:rPr>
              <a:t> à </a:t>
            </a:r>
            <a:r>
              <a:rPr lang="nl-NL" sz="2400" dirty="0" err="1">
                <a:solidFill>
                  <a:srgbClr val="4A6486"/>
                </a:solidFill>
                <a:latin typeface="Century Gothic" charset="0"/>
              </a:rPr>
              <a:t>garantir</a:t>
            </a:r>
            <a:r>
              <a:rPr lang="nl-NL" sz="2400" dirty="0">
                <a:solidFill>
                  <a:srgbClr val="4A6486"/>
                </a:solidFill>
                <a:latin typeface="Century Gothic" charset="0"/>
              </a:rPr>
              <a:t> </a:t>
            </a:r>
            <a:r>
              <a:rPr lang="nl-NL" sz="2400" dirty="0" err="1">
                <a:solidFill>
                  <a:srgbClr val="4A6486"/>
                </a:solidFill>
                <a:latin typeface="Century Gothic" charset="0"/>
              </a:rPr>
              <a:t>un</a:t>
            </a:r>
            <a:r>
              <a:rPr lang="nl-NL" sz="2400" dirty="0">
                <a:solidFill>
                  <a:srgbClr val="4A6486"/>
                </a:solidFill>
                <a:latin typeface="Century Gothic" charset="0"/>
              </a:rPr>
              <a:t> </a:t>
            </a:r>
            <a:r>
              <a:rPr lang="nl-NL" sz="2400" dirty="0" err="1">
                <a:solidFill>
                  <a:srgbClr val="4A6486"/>
                </a:solidFill>
                <a:latin typeface="Century Gothic" charset="0"/>
              </a:rPr>
              <a:t>temps</a:t>
            </a:r>
            <a:r>
              <a:rPr lang="nl-NL" sz="2400" dirty="0">
                <a:solidFill>
                  <a:srgbClr val="4A6486"/>
                </a:solidFill>
                <a:latin typeface="Century Gothic" charset="0"/>
              </a:rPr>
              <a:t> supplémentaire à </a:t>
            </a:r>
            <a:r>
              <a:rPr lang="nl-NL" sz="2400" dirty="0" err="1">
                <a:solidFill>
                  <a:srgbClr val="4A6486"/>
                </a:solidFill>
                <a:latin typeface="Century Gothic" charset="0"/>
              </a:rPr>
              <a:t>l’hôpital</a:t>
            </a:r>
            <a:r>
              <a:rPr lang="nl-NL" sz="2400" dirty="0">
                <a:solidFill>
                  <a:srgbClr val="4A6486"/>
                </a:solidFill>
                <a:latin typeface="Century Gothic" charset="0"/>
              </a:rPr>
              <a:t> </a:t>
            </a:r>
            <a:r>
              <a:rPr lang="nl-NL" sz="2400" dirty="0" err="1">
                <a:solidFill>
                  <a:srgbClr val="4A6486"/>
                </a:solidFill>
                <a:latin typeface="Century Gothic" charset="0"/>
              </a:rPr>
              <a:t>quand</a:t>
            </a:r>
            <a:r>
              <a:rPr lang="nl-NL" sz="2400" dirty="0">
                <a:solidFill>
                  <a:srgbClr val="4A6486"/>
                </a:solidFill>
                <a:latin typeface="Century Gothic" charset="0"/>
              </a:rPr>
              <a:t> </a:t>
            </a:r>
            <a:r>
              <a:rPr lang="nl-NL" sz="2400" dirty="0" err="1" smtClean="0">
                <a:solidFill>
                  <a:srgbClr val="4A6486"/>
                </a:solidFill>
                <a:latin typeface="Century Gothic" charset="0"/>
              </a:rPr>
              <a:t>le</a:t>
            </a:r>
            <a:r>
              <a:rPr lang="nl-NL" sz="2400" dirty="0" smtClean="0">
                <a:solidFill>
                  <a:srgbClr val="4A6486"/>
                </a:solidFill>
                <a:latin typeface="Century Gothic" charset="0"/>
              </a:rPr>
              <a:t> retour à </a:t>
            </a:r>
            <a:r>
              <a:rPr lang="nl-NL" sz="2400" dirty="0" err="1" smtClean="0">
                <a:solidFill>
                  <a:srgbClr val="4A6486"/>
                </a:solidFill>
                <a:latin typeface="Century Gothic" charset="0"/>
              </a:rPr>
              <a:t>domicile</a:t>
            </a:r>
            <a:r>
              <a:rPr lang="nl-NL" sz="2400" dirty="0" smtClean="0">
                <a:solidFill>
                  <a:srgbClr val="4A6486"/>
                </a:solidFill>
                <a:latin typeface="Century Gothic" charset="0"/>
              </a:rPr>
              <a:t> </a:t>
            </a:r>
            <a:r>
              <a:rPr lang="nl-NL" sz="2400" dirty="0" err="1" smtClean="0">
                <a:solidFill>
                  <a:srgbClr val="4A6486"/>
                </a:solidFill>
                <a:latin typeface="Century Gothic" charset="0"/>
              </a:rPr>
              <a:t>s’avère</a:t>
            </a:r>
            <a:r>
              <a:rPr lang="nl-NL" sz="2400" dirty="0" smtClean="0">
                <a:solidFill>
                  <a:srgbClr val="4A6486"/>
                </a:solidFill>
                <a:latin typeface="Century Gothic" charset="0"/>
              </a:rPr>
              <a:t> </a:t>
            </a:r>
            <a:r>
              <a:rPr lang="nl-NL" sz="2400" dirty="0" err="1" smtClean="0">
                <a:solidFill>
                  <a:srgbClr val="4A6486"/>
                </a:solidFill>
                <a:latin typeface="Century Gothic" charset="0"/>
              </a:rPr>
              <a:t>difficile</a:t>
            </a:r>
            <a:endParaRPr lang="nl-NL" sz="2400" dirty="0" smtClean="0">
              <a:solidFill>
                <a:srgbClr val="4A6486"/>
              </a:solidFill>
              <a:latin typeface="Century Gothic" charset="0"/>
            </a:endParaRPr>
          </a:p>
          <a:p>
            <a:pPr lvl="1">
              <a:lnSpc>
                <a:spcPct val="90000"/>
              </a:lnSpc>
              <a:spcBef>
                <a:spcPts val="500"/>
              </a:spcBef>
            </a:pPr>
            <a:r>
              <a:rPr lang="nl-NL" sz="2400" i="1" dirty="0">
                <a:solidFill>
                  <a:srgbClr val="4A6486"/>
                </a:solidFill>
                <a:latin typeface="Century Gothic" charset="0"/>
              </a:rPr>
              <a:t>Een maatregel invoeren om ervoor te zorgen dat langer in het ziekenhuis blijven mogelijk is wanneer thuisblijven moeilijk wordt.</a:t>
            </a:r>
          </a:p>
          <a:p>
            <a:pPr lvl="1">
              <a:lnSpc>
                <a:spcPct val="90000"/>
              </a:lnSpc>
              <a:spcBef>
                <a:spcPts val="500"/>
              </a:spcBef>
            </a:pPr>
            <a:endParaRPr lang="nl-NL" sz="2400" dirty="0" smtClean="0">
              <a:solidFill>
                <a:srgbClr val="4A6486"/>
              </a:solidFill>
              <a:latin typeface="Century Gothic" charset="0"/>
            </a:endParaRPr>
          </a:p>
          <a:p>
            <a:pPr lvl="1">
              <a:lnSpc>
                <a:spcPct val="90000"/>
              </a:lnSpc>
              <a:spcBef>
                <a:spcPts val="500"/>
              </a:spcBef>
            </a:pPr>
            <a:endParaRPr lang="nl-NL" sz="2400" dirty="0">
              <a:solidFill>
                <a:srgbClr val="4A6486"/>
              </a:solidFill>
              <a:latin typeface="Century Gothic" charset="0"/>
            </a:endParaRPr>
          </a:p>
          <a:p>
            <a:pPr lvl="1">
              <a:lnSpc>
                <a:spcPct val="90000"/>
              </a:lnSpc>
              <a:spcBef>
                <a:spcPts val="500"/>
              </a:spcBef>
            </a:pPr>
            <a:endParaRPr lang="nl-NL" sz="2400" dirty="0" smtClean="0">
              <a:solidFill>
                <a:srgbClr val="4A6486"/>
              </a:solidFill>
              <a:latin typeface="Century Gothic" charset="0"/>
            </a:endParaRPr>
          </a:p>
          <a:p>
            <a:pPr lvl="1">
              <a:lnSpc>
                <a:spcPct val="90000"/>
              </a:lnSpc>
              <a:spcBef>
                <a:spcPts val="500"/>
              </a:spcBef>
            </a:pPr>
            <a:endParaRPr lang="nl-NL" sz="2400" dirty="0">
              <a:solidFill>
                <a:srgbClr val="4A6486"/>
              </a:solidFill>
              <a:latin typeface="Century Gothic" charset="0"/>
            </a:endParaRPr>
          </a:p>
          <a:p>
            <a:pPr lvl="1">
              <a:lnSpc>
                <a:spcPct val="90000"/>
              </a:lnSpc>
              <a:spcBef>
                <a:spcPts val="500"/>
              </a:spcBef>
            </a:pPr>
            <a:endParaRPr lang="nl-NL" sz="2400" dirty="0" smtClean="0">
              <a:solidFill>
                <a:srgbClr val="4A6486"/>
              </a:solidFill>
              <a:latin typeface="Century Gothic" charset="0"/>
            </a:endParaRPr>
          </a:p>
          <a:p>
            <a:pPr lvl="1">
              <a:lnSpc>
                <a:spcPct val="90000"/>
              </a:lnSpc>
              <a:spcBef>
                <a:spcPts val="500"/>
              </a:spcBef>
            </a:pPr>
            <a:endParaRPr lang="nl-NL" sz="2400" dirty="0">
              <a:solidFill>
                <a:srgbClr val="4A6486"/>
              </a:solidFill>
              <a:latin typeface="Century Gothic" charset="0"/>
            </a:endParaRPr>
          </a:p>
          <a:p>
            <a:pPr lvl="1">
              <a:lnSpc>
                <a:spcPct val="90000"/>
              </a:lnSpc>
              <a:spcBef>
                <a:spcPts val="500"/>
              </a:spcBef>
            </a:pPr>
            <a:r>
              <a:rPr lang="nl-NL" sz="2400" dirty="0" smtClean="0">
                <a:solidFill>
                  <a:srgbClr val="4A6486"/>
                </a:solidFill>
                <a:latin typeface="Century Gothic" charset="0"/>
              </a:rPr>
              <a:t>		       </a:t>
            </a:r>
            <a:endParaRPr lang="nl-NL" sz="1600" dirty="0">
              <a:solidFill>
                <a:schemeClr val="tx2">
                  <a:lumMod val="60000"/>
                  <a:lumOff val="40000"/>
                </a:schemeClr>
              </a:solidFill>
              <a:latin typeface="Calibri" panose="020F0502020204030204" pitchFamily="34" charset="0"/>
            </a:endParaRPr>
          </a:p>
        </p:txBody>
      </p:sp>
      <p:pic>
        <p:nvPicPr>
          <p:cNvPr id="5122" name="Picture 2" descr="P:\My Pictures\soin des 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26" y="3804463"/>
            <a:ext cx="2857500" cy="25717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00702" y="4529018"/>
            <a:ext cx="2847973" cy="878522"/>
          </a:xfrm>
          <a:prstGeom prst="rect">
            <a:avLst/>
          </a:prstGeom>
          <a:solidFill>
            <a:schemeClr val="accent4"/>
          </a:solidFill>
        </p:spPr>
        <p:txBody>
          <a:bodyPr vert="horz" wrap="square" lIns="91440" tIns="45720" rIns="91440" bIns="45720" rtlCol="0" anchor="t">
            <a:normAutofit fontScale="77500" lnSpcReduction="20000"/>
          </a:bodyPr>
          <a:lstStyle/>
          <a:p>
            <a:pPr>
              <a:lnSpc>
                <a:spcPct val="90000"/>
              </a:lnSpc>
            </a:pPr>
            <a:r>
              <a:rPr lang="nl-BE" b="0" spc="110" dirty="0" smtClean="0">
                <a:solidFill>
                  <a:srgbClr val="1F497D"/>
                </a:solidFill>
                <a:latin typeface="Calibri" panose="020F0502020204030204" pitchFamily="34" charset="0"/>
                <a:cs typeface="DIN-Regular"/>
              </a:rPr>
              <a:t>- Gaat dit me meer kosten, dokter?</a:t>
            </a:r>
          </a:p>
          <a:p>
            <a:pPr>
              <a:lnSpc>
                <a:spcPct val="90000"/>
              </a:lnSpc>
            </a:pPr>
            <a:r>
              <a:rPr lang="nl-BE" spc="110" dirty="0" smtClean="0">
                <a:solidFill>
                  <a:srgbClr val="1F497D"/>
                </a:solidFill>
                <a:latin typeface="Calibri" panose="020F0502020204030204" pitchFamily="34" charset="0"/>
                <a:cs typeface="DIN-Regular"/>
              </a:rPr>
              <a:t>- Neen, behalve als u medische verzorging wenst te krijgen.</a:t>
            </a:r>
            <a:endParaRPr lang="nl-BE" b="0" spc="110" dirty="0" smtClean="0">
              <a:solidFill>
                <a:srgbClr val="1F497D"/>
              </a:solidFill>
              <a:latin typeface="Calibri" panose="020F0502020204030204" pitchFamily="34" charset="0"/>
              <a:cs typeface="DIN-Regular"/>
            </a:endParaRPr>
          </a:p>
        </p:txBody>
      </p:sp>
    </p:spTree>
    <p:extLst>
      <p:ext uri="{BB962C8B-B14F-4D97-AF65-F5344CB8AC3E}">
        <p14:creationId xmlns:p14="http://schemas.microsoft.com/office/powerpoint/2010/main" val="1870194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2152" y="1825625"/>
            <a:ext cx="7313198" cy="4641850"/>
          </a:xfrm>
        </p:spPr>
        <p:txBody>
          <a:bodyPr>
            <a:normAutofit fontScale="92500" lnSpcReduction="20000"/>
          </a:bodyPr>
          <a:lstStyle/>
          <a:p>
            <a:pPr marL="0" indent="0" algn="ctr">
              <a:buNone/>
            </a:pPr>
            <a:endParaRPr lang="fr-BE" dirty="0" smtClean="0"/>
          </a:p>
          <a:p>
            <a:pPr marL="0" indent="0" algn="ctr">
              <a:buNone/>
            </a:pPr>
            <a:endParaRPr lang="fr-BE" dirty="0"/>
          </a:p>
          <a:p>
            <a:pPr marL="0" indent="0" algn="ctr">
              <a:buNone/>
            </a:pPr>
            <a:r>
              <a:rPr lang="fr-BE" sz="4000" b="1" dirty="0" smtClean="0"/>
              <a:t>Merci de votre attention!</a:t>
            </a:r>
          </a:p>
          <a:p>
            <a:pPr marL="0" indent="0" algn="ctr">
              <a:buNone/>
            </a:pPr>
            <a:r>
              <a:rPr lang="nl-BE" sz="4000" b="1" dirty="0"/>
              <a:t>Dank u voor uw aandacht!</a:t>
            </a:r>
          </a:p>
          <a:p>
            <a:pPr marL="0" indent="0" algn="ctr">
              <a:buNone/>
            </a:pPr>
            <a:endParaRPr lang="fr-BE" sz="4000" b="1" dirty="0" smtClean="0"/>
          </a:p>
          <a:p>
            <a:pPr marL="0" indent="0" algn="ctr">
              <a:buNone/>
            </a:pPr>
            <a:endParaRPr lang="fr-BE" sz="4000" b="1" dirty="0"/>
          </a:p>
          <a:p>
            <a:pPr marL="0" indent="0" algn="ctr">
              <a:buNone/>
            </a:pPr>
            <a:endParaRPr lang="fr-BE" sz="4000" b="1" dirty="0" smtClean="0"/>
          </a:p>
          <a:p>
            <a:pPr marL="0" indent="0" algn="ctr">
              <a:buNone/>
            </a:pPr>
            <a:endParaRPr lang="fr-BE" sz="4000" b="1" dirty="0"/>
          </a:p>
          <a:p>
            <a:pPr marL="0" indent="0" algn="ctr">
              <a:buNone/>
            </a:pPr>
            <a:endParaRPr lang="fr-BE" sz="4000" b="1" dirty="0" smtClean="0"/>
          </a:p>
          <a:p>
            <a:pPr marL="0" indent="0" algn="ctr">
              <a:buNone/>
            </a:pPr>
            <a:endParaRPr lang="fr-BE" sz="1600" b="1" dirty="0"/>
          </a:p>
          <a:p>
            <a:pPr marL="0" indent="0" algn="ctr">
              <a:buNone/>
            </a:pPr>
            <a:endParaRPr lang="fr-BE" sz="1600" b="1" dirty="0" smtClean="0"/>
          </a:p>
          <a:p>
            <a:pPr marL="0" indent="0" algn="ctr">
              <a:buNone/>
            </a:pPr>
            <a:endParaRPr lang="fr-BE" sz="1500" dirty="0" smtClean="0">
              <a:solidFill>
                <a:schemeClr val="tx2">
                  <a:lumMod val="60000"/>
                  <a:lumOff val="40000"/>
                </a:schemeClr>
              </a:solidFill>
              <a:latin typeface="Calibri" panose="020F0502020204030204" pitchFamily="34" charset="0"/>
            </a:endParaRPr>
          </a:p>
          <a:p>
            <a:pPr marL="0" indent="0" algn="ctr">
              <a:buNone/>
            </a:pPr>
            <a:r>
              <a:rPr lang="fr-BE" sz="1500" dirty="0" smtClean="0">
                <a:solidFill>
                  <a:schemeClr val="tx2">
                    <a:lumMod val="60000"/>
                    <a:lumOff val="40000"/>
                  </a:schemeClr>
                </a:solidFill>
                <a:latin typeface="Calibri" panose="020F0502020204030204" pitchFamily="34" charset="0"/>
              </a:rPr>
              <a:t>27 avril – </a:t>
            </a:r>
            <a:r>
              <a:rPr lang="fr-BE" sz="1500" i="1" dirty="0" err="1" smtClean="0">
                <a:solidFill>
                  <a:schemeClr val="tx2">
                    <a:lumMod val="60000"/>
                    <a:lumOff val="40000"/>
                  </a:schemeClr>
                </a:solidFill>
                <a:latin typeface="Calibri" panose="020F0502020204030204" pitchFamily="34" charset="0"/>
              </a:rPr>
              <a:t>april</a:t>
            </a:r>
            <a:r>
              <a:rPr lang="fr-BE" sz="1500" dirty="0" smtClean="0">
                <a:solidFill>
                  <a:schemeClr val="tx2">
                    <a:lumMod val="60000"/>
                    <a:lumOff val="40000"/>
                  </a:schemeClr>
                </a:solidFill>
                <a:latin typeface="Calibri" panose="020F0502020204030204" pitchFamily="34" charset="0"/>
              </a:rPr>
              <a:t> 2018</a:t>
            </a:r>
          </a:p>
          <a:p>
            <a:pPr algn="ctr"/>
            <a:endParaRPr lang="fr-BE" sz="4000" b="1" dirty="0"/>
          </a:p>
        </p:txBody>
      </p:sp>
      <p:sp>
        <p:nvSpPr>
          <p:cNvPr id="3" name="Title 2"/>
          <p:cNvSpPr>
            <a:spLocks noGrp="1"/>
          </p:cNvSpPr>
          <p:nvPr>
            <p:ph type="title"/>
          </p:nvPr>
        </p:nvSpPr>
        <p:spPr/>
        <p:txBody>
          <a:bodyPr/>
          <a:lstStyle/>
          <a:p>
            <a:endParaRPr lang="fr-BE"/>
          </a:p>
        </p:txBody>
      </p:sp>
      <p:sp>
        <p:nvSpPr>
          <p:cNvPr id="4" name="Text Placeholder 3"/>
          <p:cNvSpPr>
            <a:spLocks noGrp="1"/>
          </p:cNvSpPr>
          <p:nvPr>
            <p:ph type="body" sz="quarter" idx="13"/>
          </p:nvPr>
        </p:nvSpPr>
        <p:spPr/>
        <p:txBody>
          <a:bodyPr/>
          <a:lstStyle/>
          <a:p>
            <a:r>
              <a:rPr lang="fr-BE" dirty="0" smtClean="0"/>
              <a:t>14</a:t>
            </a:r>
            <a:endParaRPr lang="fr-BE" dirty="0"/>
          </a:p>
        </p:txBody>
      </p:sp>
    </p:spTree>
    <p:extLst>
      <p:ext uri="{BB962C8B-B14F-4D97-AF65-F5344CB8AC3E}">
        <p14:creationId xmlns:p14="http://schemas.microsoft.com/office/powerpoint/2010/main" val="2689309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905" y="3711637"/>
            <a:ext cx="2610495" cy="217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6197" y="3438524"/>
            <a:ext cx="2731553"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1866899" y="161925"/>
            <a:ext cx="7277101" cy="809625"/>
          </a:xfrm>
        </p:spPr>
        <p:txBody>
          <a:bodyPr>
            <a:normAutofit fontScale="90000"/>
          </a:bodyPr>
          <a:lstStyle/>
          <a:p>
            <a:r>
              <a:rPr lang="fr-BE" sz="3200" dirty="0" smtClean="0"/>
              <a:t>Onze </a:t>
            </a:r>
            <a:r>
              <a:rPr lang="fr-BE" sz="3200" dirty="0" err="1" smtClean="0"/>
              <a:t>ervaring</a:t>
            </a:r>
            <a:r>
              <a:rPr lang="fr-BE" sz="3200" dirty="0" smtClean="0"/>
              <a:t> in het </a:t>
            </a:r>
            <a:r>
              <a:rPr lang="fr-BE" sz="3200" dirty="0" err="1" smtClean="0"/>
              <a:t>ziekenhuis</a:t>
            </a:r>
            <a:r>
              <a:rPr lang="fr-BE" sz="3200" dirty="0"/>
              <a:t>  -  </a:t>
            </a:r>
            <a:r>
              <a:rPr lang="fr-BE" sz="3200" dirty="0" smtClean="0"/>
              <a:t/>
            </a:r>
            <a:br>
              <a:rPr lang="fr-BE" sz="3200" dirty="0" smtClean="0"/>
            </a:br>
            <a:r>
              <a:rPr lang="fr-BE" sz="3200" i="1" dirty="0" smtClean="0"/>
              <a:t>Notre expérience à l’hôpital </a:t>
            </a:r>
            <a:endParaRPr lang="fr-BE" sz="3200" i="1" dirty="0"/>
          </a:p>
        </p:txBody>
      </p:sp>
      <p:sp>
        <p:nvSpPr>
          <p:cNvPr id="4" name="Text Placeholder 3"/>
          <p:cNvSpPr>
            <a:spLocks noGrp="1"/>
          </p:cNvSpPr>
          <p:nvPr>
            <p:ph type="body" sz="quarter" idx="13"/>
          </p:nvPr>
        </p:nvSpPr>
        <p:spPr>
          <a:xfrm>
            <a:off x="487738" y="507815"/>
            <a:ext cx="702887" cy="662400"/>
          </a:xfrm>
        </p:spPr>
        <p:txBody>
          <a:bodyPr>
            <a:normAutofit/>
          </a:bodyPr>
          <a:lstStyle/>
          <a:p>
            <a:r>
              <a:rPr lang="fr-BE" dirty="0" smtClean="0"/>
              <a:t>1</a:t>
            </a:r>
            <a:endParaRPr lang="fr-BE" dirty="0"/>
          </a:p>
        </p:txBody>
      </p:sp>
      <p:sp>
        <p:nvSpPr>
          <p:cNvPr id="2" name="TextBox 1"/>
          <p:cNvSpPr txBox="1"/>
          <p:nvPr/>
        </p:nvSpPr>
        <p:spPr>
          <a:xfrm>
            <a:off x="600075" y="5981700"/>
            <a:ext cx="7943850" cy="533400"/>
          </a:xfrm>
          <a:prstGeom prst="rect">
            <a:avLst/>
          </a:prstGeom>
        </p:spPr>
        <p:txBody>
          <a:bodyPr vert="horz" wrap="square" lIns="91440" tIns="45720" rIns="91440" bIns="45720" rtlCol="0" anchor="t">
            <a:normAutofit/>
          </a:bodyPr>
          <a:lstStyle/>
          <a:p>
            <a:pPr algn="ctr">
              <a:lnSpc>
                <a:spcPct val="90000"/>
              </a:lnSpc>
            </a:pPr>
            <a:r>
              <a:rPr lang="fr-BE" spc="110" dirty="0" smtClean="0">
                <a:solidFill>
                  <a:srgbClr val="44546A">
                    <a:lumMod val="60000"/>
                    <a:lumOff val="40000"/>
                  </a:srgbClr>
                </a:solidFill>
                <a:cs typeface="DIN-Regular"/>
              </a:rPr>
              <a:t>    27 avril 2018</a:t>
            </a:r>
          </a:p>
        </p:txBody>
      </p:sp>
      <p:sp>
        <p:nvSpPr>
          <p:cNvPr id="6" name="Content Placeholder 5"/>
          <p:cNvSpPr>
            <a:spLocks noGrp="1"/>
          </p:cNvSpPr>
          <p:nvPr>
            <p:ph idx="1"/>
          </p:nvPr>
        </p:nvSpPr>
        <p:spPr/>
        <p:txBody>
          <a:bodyPr>
            <a:normAutofit/>
          </a:bodyPr>
          <a:lstStyle/>
          <a:p>
            <a:pPr marL="0" indent="0" algn="ctr">
              <a:buNone/>
            </a:pPr>
            <a:r>
              <a:rPr lang="fr-BE" sz="3600" dirty="0" err="1"/>
              <a:t>Welke</a:t>
            </a:r>
            <a:r>
              <a:rPr lang="fr-BE" sz="3600" dirty="0"/>
              <a:t> </a:t>
            </a:r>
            <a:r>
              <a:rPr lang="fr-BE" sz="3600" dirty="0" err="1"/>
              <a:t>zijn</a:t>
            </a:r>
            <a:r>
              <a:rPr lang="fr-BE" sz="3600" dirty="0"/>
              <a:t> de </a:t>
            </a:r>
            <a:r>
              <a:rPr lang="fr-BE" sz="3600" dirty="0" err="1"/>
              <a:t>elementen</a:t>
            </a:r>
            <a:r>
              <a:rPr lang="fr-BE" sz="3600" dirty="0"/>
              <a:t> die de </a:t>
            </a:r>
            <a:r>
              <a:rPr lang="fr-BE" sz="3600" dirty="0" err="1"/>
              <a:t>keuze</a:t>
            </a:r>
            <a:r>
              <a:rPr lang="fr-BE" sz="3600" dirty="0"/>
              <a:t> </a:t>
            </a:r>
            <a:r>
              <a:rPr lang="fr-BE" sz="3600" dirty="0" err="1"/>
              <a:t>voor</a:t>
            </a:r>
            <a:r>
              <a:rPr lang="fr-BE" sz="3600" dirty="0"/>
              <a:t> </a:t>
            </a:r>
            <a:r>
              <a:rPr lang="fr-BE" sz="3600" dirty="0" err="1"/>
              <a:t>een</a:t>
            </a:r>
            <a:r>
              <a:rPr lang="fr-BE" sz="3600" dirty="0"/>
              <a:t> WZC </a:t>
            </a:r>
            <a:r>
              <a:rPr lang="fr-BE" sz="3600" dirty="0" err="1"/>
              <a:t>beinvloeden</a:t>
            </a:r>
            <a:r>
              <a:rPr lang="fr-BE" sz="3600" dirty="0"/>
              <a:t>? </a:t>
            </a:r>
          </a:p>
          <a:p>
            <a:pPr marL="0" indent="0" algn="ctr">
              <a:buNone/>
            </a:pPr>
            <a:r>
              <a:rPr lang="fr-BE" sz="3600" i="1" dirty="0"/>
              <a:t>Quels sont les éléments qui influencent le choix d’aller en MR? </a:t>
            </a:r>
          </a:p>
          <a:p>
            <a:pPr marL="0" indent="0" algn="ctr">
              <a:buNone/>
            </a:pPr>
            <a:endParaRPr lang="fr-BE" sz="3600" dirty="0" smtClean="0"/>
          </a:p>
        </p:txBody>
      </p:sp>
    </p:spTree>
    <p:extLst>
      <p:ext uri="{BB962C8B-B14F-4D97-AF65-F5344CB8AC3E}">
        <p14:creationId xmlns:p14="http://schemas.microsoft.com/office/powerpoint/2010/main" val="1333291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1176" y="4270929"/>
            <a:ext cx="3467098" cy="1959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normAutofit/>
          </a:bodyPr>
          <a:lstStyle/>
          <a:p>
            <a:pPr marL="0" indent="0">
              <a:buNone/>
            </a:pPr>
            <a:r>
              <a:rPr lang="fr-BE" dirty="0" smtClean="0"/>
              <a:t>Mr</a:t>
            </a:r>
            <a:r>
              <a:rPr lang="fr-BE" b="1" dirty="0" smtClean="0"/>
              <a:t> </a:t>
            </a:r>
            <a:r>
              <a:rPr lang="fr-BE" dirty="0" smtClean="0"/>
              <a:t>is78 </a:t>
            </a:r>
            <a:r>
              <a:rPr lang="fr-BE" dirty="0" err="1" smtClean="0"/>
              <a:t>jaar</a:t>
            </a:r>
            <a:r>
              <a:rPr lang="fr-BE" dirty="0"/>
              <a:t> </a:t>
            </a:r>
            <a:r>
              <a:rPr lang="fr-BE" dirty="0" smtClean="0"/>
              <a:t>oud </a:t>
            </a:r>
            <a:r>
              <a:rPr lang="fr-BE" dirty="0" err="1" smtClean="0"/>
              <a:t>opgenomen</a:t>
            </a:r>
            <a:r>
              <a:rPr lang="fr-BE" dirty="0" smtClean="0"/>
              <a:t> in </a:t>
            </a:r>
            <a:r>
              <a:rPr lang="fr-BE" dirty="0" err="1" smtClean="0"/>
              <a:t>een</a:t>
            </a:r>
            <a:r>
              <a:rPr lang="fr-BE" dirty="0" smtClean="0"/>
              <a:t> </a:t>
            </a:r>
            <a:r>
              <a:rPr lang="fr-BE" dirty="0" err="1" smtClean="0"/>
              <a:t>geriatrische</a:t>
            </a:r>
            <a:r>
              <a:rPr lang="fr-BE" dirty="0" smtClean="0"/>
              <a:t> </a:t>
            </a:r>
            <a:r>
              <a:rPr lang="fr-BE" dirty="0" err="1" smtClean="0"/>
              <a:t>dienst</a:t>
            </a:r>
            <a:r>
              <a:rPr lang="fr-BE" dirty="0" smtClean="0"/>
              <a:t> . </a:t>
            </a:r>
          </a:p>
          <a:p>
            <a:pPr marL="0" indent="0">
              <a:buNone/>
            </a:pPr>
            <a:r>
              <a:rPr lang="fr-BE" dirty="0" err="1" smtClean="0"/>
              <a:t>Reden</a:t>
            </a:r>
            <a:r>
              <a:rPr lang="fr-BE" dirty="0" smtClean="0"/>
              <a:t> van </a:t>
            </a:r>
            <a:r>
              <a:rPr lang="fr-BE" dirty="0" err="1" smtClean="0"/>
              <a:t>hospitalisatie</a:t>
            </a:r>
            <a:r>
              <a:rPr lang="fr-BE" dirty="0" smtClean="0"/>
              <a:t>: val </a:t>
            </a:r>
          </a:p>
          <a:p>
            <a:pPr marL="0" indent="0">
              <a:buNone/>
            </a:pPr>
            <a:r>
              <a:rPr lang="fr-BE" dirty="0" err="1" smtClean="0"/>
              <a:t>Verblijfsduur</a:t>
            </a:r>
            <a:r>
              <a:rPr lang="fr-BE" dirty="0" smtClean="0"/>
              <a:t>: 21 </a:t>
            </a:r>
            <a:r>
              <a:rPr lang="fr-BE" dirty="0" err="1" smtClean="0"/>
              <a:t>dagen</a:t>
            </a:r>
            <a:r>
              <a:rPr lang="fr-BE" dirty="0" smtClean="0"/>
              <a:t> </a:t>
            </a:r>
          </a:p>
          <a:p>
            <a:pPr marL="0" indent="0">
              <a:buNone/>
            </a:pPr>
            <a:endParaRPr lang="fr-BE" dirty="0" smtClean="0"/>
          </a:p>
          <a:p>
            <a:pPr marL="0" indent="0">
              <a:buNone/>
            </a:pPr>
            <a:endParaRPr lang="fr-BE" dirty="0"/>
          </a:p>
          <a:p>
            <a:pPr marL="0" indent="0">
              <a:buNone/>
            </a:pPr>
            <a:r>
              <a:rPr lang="fr-BE" i="1" dirty="0" smtClean="0"/>
              <a:t>Mr âgé </a:t>
            </a:r>
            <a:r>
              <a:rPr lang="fr-BE" i="1" dirty="0"/>
              <a:t>de 78 ans </a:t>
            </a:r>
            <a:r>
              <a:rPr lang="fr-BE" i="1" dirty="0" smtClean="0"/>
              <a:t>hospitalisé </a:t>
            </a:r>
            <a:r>
              <a:rPr lang="fr-BE" i="1" dirty="0"/>
              <a:t>dans un service de </a:t>
            </a:r>
            <a:r>
              <a:rPr lang="fr-BE" i="1" dirty="0" smtClean="0"/>
              <a:t>gériatrie</a:t>
            </a:r>
            <a:r>
              <a:rPr lang="fr-BE" i="1" dirty="0"/>
              <a:t>. </a:t>
            </a:r>
          </a:p>
          <a:p>
            <a:pPr marL="0" indent="0">
              <a:buNone/>
            </a:pPr>
            <a:r>
              <a:rPr lang="fr-BE" i="1" dirty="0"/>
              <a:t>Motif de séjour: chute</a:t>
            </a:r>
          </a:p>
          <a:p>
            <a:pPr marL="0" indent="0">
              <a:buNone/>
            </a:pPr>
            <a:r>
              <a:rPr lang="fr-BE" i="1" dirty="0"/>
              <a:t>Durée de séjour: 21 jours </a:t>
            </a:r>
          </a:p>
          <a:p>
            <a:pPr marL="0" indent="0">
              <a:buNone/>
            </a:pPr>
            <a:endParaRPr lang="fr-BE" dirty="0"/>
          </a:p>
        </p:txBody>
      </p:sp>
      <p:sp>
        <p:nvSpPr>
          <p:cNvPr id="3" name="Title 2"/>
          <p:cNvSpPr>
            <a:spLocks noGrp="1"/>
          </p:cNvSpPr>
          <p:nvPr>
            <p:ph type="title"/>
          </p:nvPr>
        </p:nvSpPr>
        <p:spPr>
          <a:xfrm>
            <a:off x="3409950" y="365126"/>
            <a:ext cx="5699394" cy="432793"/>
          </a:xfrm>
        </p:spPr>
        <p:txBody>
          <a:bodyPr>
            <a:noAutofit/>
          </a:bodyPr>
          <a:lstStyle/>
          <a:p>
            <a:r>
              <a:rPr lang="fr-BE" sz="4000" dirty="0" smtClean="0"/>
              <a:t>Casus 1 – </a:t>
            </a:r>
            <a:r>
              <a:rPr lang="fr-BE" sz="4000" i="1" dirty="0" smtClean="0"/>
              <a:t>Case 1</a:t>
            </a:r>
            <a:endParaRPr lang="fr-BE" sz="4000" i="1" dirty="0"/>
          </a:p>
        </p:txBody>
      </p:sp>
      <p:sp>
        <p:nvSpPr>
          <p:cNvPr id="4" name="Text Placeholder 3"/>
          <p:cNvSpPr>
            <a:spLocks noGrp="1"/>
          </p:cNvSpPr>
          <p:nvPr>
            <p:ph type="body" sz="quarter" idx="13"/>
          </p:nvPr>
        </p:nvSpPr>
        <p:spPr/>
        <p:txBody>
          <a:bodyPr/>
          <a:lstStyle/>
          <a:p>
            <a:r>
              <a:rPr lang="fr-BE" dirty="0" smtClean="0"/>
              <a:t>2</a:t>
            </a:r>
            <a:endParaRPr lang="fr-BE" dirty="0"/>
          </a:p>
        </p:txBody>
      </p:sp>
    </p:spTree>
    <p:extLst>
      <p:ext uri="{BB962C8B-B14F-4D97-AF65-F5344CB8AC3E}">
        <p14:creationId xmlns:p14="http://schemas.microsoft.com/office/powerpoint/2010/main" val="567965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305" y="4767262"/>
            <a:ext cx="2998683" cy="199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lstStyle/>
          <a:p>
            <a:pPr marL="0" indent="0">
              <a:buNone/>
            </a:pPr>
            <a:r>
              <a:rPr lang="fr-BE" dirty="0" err="1" smtClean="0"/>
              <a:t>Mvr</a:t>
            </a:r>
            <a:r>
              <a:rPr lang="fr-BE" dirty="0" smtClean="0"/>
              <a:t>. </a:t>
            </a:r>
            <a:r>
              <a:rPr lang="nl-NL" dirty="0" smtClean="0"/>
              <a:t>88 </a:t>
            </a:r>
            <a:r>
              <a:rPr lang="nl-NL" dirty="0"/>
              <a:t>jaar oud opgenomen in een </a:t>
            </a:r>
            <a:r>
              <a:rPr lang="nl-NL" dirty="0" smtClean="0"/>
              <a:t>geriatrische revalidatie dienst. </a:t>
            </a:r>
          </a:p>
          <a:p>
            <a:pPr marL="0" indent="0">
              <a:buNone/>
            </a:pPr>
            <a:r>
              <a:rPr lang="nl-NL" dirty="0" smtClean="0"/>
              <a:t>Reden </a:t>
            </a:r>
            <a:r>
              <a:rPr lang="nl-NL" dirty="0"/>
              <a:t>van hospitalisatie: </a:t>
            </a:r>
            <a:r>
              <a:rPr lang="nl-NL" dirty="0" err="1"/>
              <a:t>ulcussen</a:t>
            </a:r>
            <a:r>
              <a:rPr lang="nl-NL" dirty="0"/>
              <a:t> beide onderbenen</a:t>
            </a:r>
          </a:p>
          <a:p>
            <a:pPr marL="0" indent="0">
              <a:buNone/>
            </a:pPr>
            <a:r>
              <a:rPr lang="nl-NL" dirty="0" smtClean="0"/>
              <a:t>Verblijfsduur</a:t>
            </a:r>
            <a:r>
              <a:rPr lang="nl-NL" dirty="0"/>
              <a:t>: </a:t>
            </a:r>
            <a:r>
              <a:rPr lang="nl-NL" dirty="0" smtClean="0"/>
              <a:t>sinds begin maart gehospitaliseerd </a:t>
            </a:r>
            <a:endParaRPr lang="nl-NL" dirty="0"/>
          </a:p>
          <a:p>
            <a:pPr marL="0" indent="0">
              <a:buNone/>
            </a:pPr>
            <a:endParaRPr lang="fr-BE" dirty="0" smtClean="0"/>
          </a:p>
          <a:p>
            <a:pPr marL="0" lvl="0" indent="0">
              <a:buNone/>
            </a:pPr>
            <a:r>
              <a:rPr lang="fr-BE" i="1" dirty="0" smtClean="0"/>
              <a:t>Mme âgée </a:t>
            </a:r>
            <a:r>
              <a:rPr lang="fr-BE" i="1" dirty="0"/>
              <a:t>de </a:t>
            </a:r>
            <a:r>
              <a:rPr lang="fr-BE" i="1" dirty="0" smtClean="0"/>
              <a:t>88 </a:t>
            </a:r>
            <a:r>
              <a:rPr lang="fr-BE" i="1" dirty="0"/>
              <a:t>ans </a:t>
            </a:r>
            <a:r>
              <a:rPr lang="fr-BE" i="1" dirty="0" smtClean="0"/>
              <a:t>hospitalisée </a:t>
            </a:r>
            <a:r>
              <a:rPr lang="fr-BE" i="1" dirty="0"/>
              <a:t>dans un service de </a:t>
            </a:r>
            <a:r>
              <a:rPr lang="fr-BE" i="1" dirty="0" smtClean="0"/>
              <a:t>revalidation gériatrique. </a:t>
            </a:r>
            <a:endParaRPr lang="fr-BE" i="1" dirty="0"/>
          </a:p>
          <a:p>
            <a:pPr marL="0" lvl="0" indent="0">
              <a:buNone/>
            </a:pPr>
            <a:r>
              <a:rPr lang="fr-BE" i="1" dirty="0"/>
              <a:t>Motif de séjour: </a:t>
            </a:r>
            <a:r>
              <a:rPr lang="fr-BE" i="1" dirty="0" smtClean="0"/>
              <a:t>ulcères des membres inférieurs </a:t>
            </a:r>
            <a:endParaRPr lang="fr-BE" i="1" dirty="0"/>
          </a:p>
          <a:p>
            <a:pPr marL="0" lvl="0" indent="0">
              <a:buNone/>
            </a:pPr>
            <a:r>
              <a:rPr lang="fr-BE" i="1" dirty="0"/>
              <a:t>Durée de séjour</a:t>
            </a:r>
            <a:r>
              <a:rPr lang="fr-BE" i="1" dirty="0" smtClean="0"/>
              <a:t>: hospitalisée depuis début mars</a:t>
            </a:r>
            <a:endParaRPr lang="fr-BE" dirty="0"/>
          </a:p>
        </p:txBody>
      </p:sp>
      <p:sp>
        <p:nvSpPr>
          <p:cNvPr id="3" name="Title 2"/>
          <p:cNvSpPr>
            <a:spLocks noGrp="1"/>
          </p:cNvSpPr>
          <p:nvPr>
            <p:ph type="title"/>
          </p:nvPr>
        </p:nvSpPr>
        <p:spPr>
          <a:xfrm>
            <a:off x="1333500" y="365126"/>
            <a:ext cx="7775844" cy="749299"/>
          </a:xfrm>
        </p:spPr>
        <p:txBody>
          <a:bodyPr>
            <a:noAutofit/>
          </a:bodyPr>
          <a:lstStyle/>
          <a:p>
            <a:pPr algn="ctr"/>
            <a:r>
              <a:rPr lang="fr-BE" sz="4000" dirty="0" smtClean="0"/>
              <a:t>Casus 2 – Case 2</a:t>
            </a:r>
            <a:endParaRPr lang="fr-BE" sz="4000" dirty="0"/>
          </a:p>
        </p:txBody>
      </p:sp>
      <p:sp>
        <p:nvSpPr>
          <p:cNvPr id="4" name="Text Placeholder 3"/>
          <p:cNvSpPr>
            <a:spLocks noGrp="1"/>
          </p:cNvSpPr>
          <p:nvPr>
            <p:ph type="body" sz="quarter" idx="13"/>
          </p:nvPr>
        </p:nvSpPr>
        <p:spPr/>
        <p:txBody>
          <a:bodyPr/>
          <a:lstStyle/>
          <a:p>
            <a:r>
              <a:rPr lang="fr-BE" dirty="0" smtClean="0"/>
              <a:t>3</a:t>
            </a:r>
            <a:endParaRPr lang="fr-BE" dirty="0"/>
          </a:p>
        </p:txBody>
      </p:sp>
    </p:spTree>
    <p:extLst>
      <p:ext uri="{BB962C8B-B14F-4D97-AF65-F5344CB8AC3E}">
        <p14:creationId xmlns:p14="http://schemas.microsoft.com/office/powerpoint/2010/main" val="97721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514850"/>
            <a:ext cx="1928813"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687801" y="1711325"/>
            <a:ext cx="8065674" cy="5041900"/>
          </a:xfrm>
        </p:spPr>
        <p:txBody>
          <a:bodyPr>
            <a:normAutofit fontScale="40000" lnSpcReduction="20000"/>
          </a:bodyPr>
          <a:lstStyle/>
          <a:p>
            <a:pPr marL="0" indent="0">
              <a:buNone/>
            </a:pPr>
            <a:endParaRPr lang="fr-BE" sz="3100" dirty="0"/>
          </a:p>
          <a:p>
            <a:pPr>
              <a:buFont typeface="Wingdings" panose="05000000000000000000" pitchFamily="2" charset="2"/>
              <a:buChar char="Ø"/>
            </a:pPr>
            <a:r>
              <a:rPr lang="fr-BE" sz="3100" dirty="0" err="1" smtClean="0"/>
              <a:t>Weerstand</a:t>
            </a:r>
            <a:r>
              <a:rPr lang="fr-BE" sz="3100" dirty="0" smtClean="0"/>
              <a:t> patient – </a:t>
            </a:r>
            <a:r>
              <a:rPr lang="fr-BE" sz="3100" dirty="0" err="1" smtClean="0"/>
              <a:t>negatief</a:t>
            </a:r>
            <a:r>
              <a:rPr lang="fr-BE" sz="3100" dirty="0" smtClean="0"/>
              <a:t> </a:t>
            </a:r>
            <a:r>
              <a:rPr lang="fr-BE" sz="3100" dirty="0" err="1" smtClean="0"/>
              <a:t>beeld</a:t>
            </a:r>
            <a:r>
              <a:rPr lang="fr-BE" sz="3100" dirty="0" smtClean="0"/>
              <a:t> over WZC </a:t>
            </a:r>
          </a:p>
          <a:p>
            <a:pPr>
              <a:buFont typeface="Wingdings" panose="05000000000000000000" pitchFamily="2" charset="2"/>
              <a:buChar char="Ø"/>
            </a:pPr>
            <a:r>
              <a:rPr lang="fr-BE" sz="3100" dirty="0" smtClean="0"/>
              <a:t> </a:t>
            </a:r>
            <a:r>
              <a:rPr lang="fr-BE" sz="3100" dirty="0" err="1" smtClean="0"/>
              <a:t>Culturele</a:t>
            </a:r>
            <a:r>
              <a:rPr lang="fr-BE" sz="3100" dirty="0" smtClean="0"/>
              <a:t> </a:t>
            </a:r>
            <a:r>
              <a:rPr lang="fr-BE" sz="3100" dirty="0" err="1" smtClean="0"/>
              <a:t>aspecten</a:t>
            </a:r>
            <a:r>
              <a:rPr lang="fr-BE" sz="3100" dirty="0" smtClean="0"/>
              <a:t> (</a:t>
            </a:r>
            <a:r>
              <a:rPr lang="fr-BE" sz="3100" dirty="0" err="1" smtClean="0"/>
              <a:t>religie</a:t>
            </a:r>
            <a:r>
              <a:rPr lang="fr-BE" sz="3100" dirty="0" smtClean="0"/>
              <a:t>, </a:t>
            </a:r>
            <a:r>
              <a:rPr lang="fr-BE" sz="3100" dirty="0" err="1" smtClean="0"/>
              <a:t>eten</a:t>
            </a:r>
            <a:r>
              <a:rPr lang="fr-BE" sz="3100" dirty="0" smtClean="0"/>
              <a:t>, </a:t>
            </a:r>
            <a:r>
              <a:rPr lang="fr-BE" sz="3100" dirty="0" err="1" smtClean="0"/>
              <a:t>gewoontes</a:t>
            </a:r>
            <a:r>
              <a:rPr lang="fr-BE" sz="3100" dirty="0" smtClean="0"/>
              <a:t>, …) </a:t>
            </a:r>
            <a:endParaRPr lang="fr-BE" sz="3100" dirty="0"/>
          </a:p>
          <a:p>
            <a:pPr>
              <a:buFont typeface="Wingdings" panose="05000000000000000000" pitchFamily="2" charset="2"/>
              <a:buChar char="Ø"/>
            </a:pPr>
            <a:r>
              <a:rPr lang="fr-BE" sz="3000" dirty="0" err="1" smtClean="0"/>
              <a:t>Aanpassing</a:t>
            </a:r>
            <a:r>
              <a:rPr lang="fr-BE" sz="3000" dirty="0" smtClean="0"/>
              <a:t> </a:t>
            </a:r>
            <a:r>
              <a:rPr lang="fr-BE" sz="3000" dirty="0" err="1" smtClean="0"/>
              <a:t>voor</a:t>
            </a:r>
            <a:r>
              <a:rPr lang="fr-BE" sz="3000" dirty="0" smtClean="0"/>
              <a:t> de </a:t>
            </a:r>
            <a:r>
              <a:rPr lang="fr-BE" sz="3000" dirty="0" err="1" smtClean="0"/>
              <a:t>partner</a:t>
            </a:r>
            <a:r>
              <a:rPr lang="fr-BE" sz="3000" dirty="0" smtClean="0"/>
              <a:t> (</a:t>
            </a:r>
            <a:r>
              <a:rPr lang="fr-BE" sz="3000" dirty="0" err="1" smtClean="0"/>
              <a:t>aanzien</a:t>
            </a:r>
            <a:r>
              <a:rPr lang="fr-BE" sz="3000" dirty="0" smtClean="0"/>
              <a:t> </a:t>
            </a:r>
            <a:r>
              <a:rPr lang="fr-BE" sz="3000" dirty="0" err="1" smtClean="0"/>
              <a:t>als</a:t>
            </a:r>
            <a:r>
              <a:rPr lang="fr-BE" sz="3000" dirty="0" smtClean="0"/>
              <a:t> ‘</a:t>
            </a:r>
            <a:r>
              <a:rPr lang="fr-BE" sz="3000" dirty="0" err="1" smtClean="0"/>
              <a:t>scheiding</a:t>
            </a:r>
            <a:r>
              <a:rPr lang="fr-BE" sz="3000" dirty="0" smtClean="0"/>
              <a:t>’, </a:t>
            </a:r>
            <a:r>
              <a:rPr lang="fr-BE" sz="3000" dirty="0" err="1" smtClean="0"/>
              <a:t>nieuwe</a:t>
            </a:r>
            <a:r>
              <a:rPr lang="fr-BE" sz="3000" dirty="0" smtClean="0"/>
              <a:t> </a:t>
            </a:r>
            <a:r>
              <a:rPr lang="fr-BE" sz="3000" dirty="0" err="1" smtClean="0"/>
              <a:t>leefwijze</a:t>
            </a:r>
            <a:r>
              <a:rPr lang="fr-BE" sz="3000" dirty="0" smtClean="0"/>
              <a:t> (</a:t>
            </a:r>
            <a:r>
              <a:rPr lang="fr-BE" sz="3000" dirty="0" err="1" smtClean="0"/>
              <a:t>alleen</a:t>
            </a:r>
            <a:r>
              <a:rPr lang="fr-BE" sz="3000" dirty="0" smtClean="0"/>
              <a:t> </a:t>
            </a:r>
            <a:r>
              <a:rPr lang="fr-BE" sz="3000" dirty="0" err="1" smtClean="0"/>
              <a:t>voor</a:t>
            </a:r>
            <a:r>
              <a:rPr lang="fr-BE" sz="3000" dirty="0" smtClean="0"/>
              <a:t> </a:t>
            </a:r>
            <a:r>
              <a:rPr lang="fr-BE" sz="3000" dirty="0" err="1" smtClean="0"/>
              <a:t>huishouden</a:t>
            </a:r>
            <a:r>
              <a:rPr lang="fr-BE" sz="3000" dirty="0" smtClean="0"/>
              <a:t> </a:t>
            </a:r>
            <a:r>
              <a:rPr lang="fr-BE" sz="3000" dirty="0" err="1" smtClean="0"/>
              <a:t>zorgen</a:t>
            </a:r>
            <a:r>
              <a:rPr lang="fr-BE" sz="3000" dirty="0" smtClean="0"/>
              <a:t>, </a:t>
            </a:r>
            <a:r>
              <a:rPr lang="fr-BE" sz="3000" dirty="0" err="1" smtClean="0"/>
              <a:t>koken</a:t>
            </a:r>
            <a:r>
              <a:rPr lang="fr-BE" sz="3000" dirty="0" smtClean="0"/>
              <a:t>, </a:t>
            </a:r>
            <a:r>
              <a:rPr lang="fr-BE" sz="3000" dirty="0" err="1" smtClean="0"/>
              <a:t>slapen</a:t>
            </a:r>
            <a:r>
              <a:rPr lang="fr-BE" sz="3000" dirty="0" smtClean="0"/>
              <a:t> en </a:t>
            </a:r>
            <a:r>
              <a:rPr lang="fr-BE" sz="3000" dirty="0" err="1" smtClean="0"/>
              <a:t>tegelijkertijd</a:t>
            </a:r>
            <a:r>
              <a:rPr lang="fr-BE" sz="3000" dirty="0" smtClean="0"/>
              <a:t> op </a:t>
            </a:r>
            <a:r>
              <a:rPr lang="fr-BE" sz="3000" dirty="0" err="1" smtClean="0"/>
              <a:t>bezoek</a:t>
            </a:r>
            <a:r>
              <a:rPr lang="fr-BE" sz="3000" dirty="0" smtClean="0"/>
              <a:t> </a:t>
            </a:r>
            <a:r>
              <a:rPr lang="fr-BE" sz="3000" dirty="0" err="1" smtClean="0"/>
              <a:t>gaan</a:t>
            </a:r>
            <a:r>
              <a:rPr lang="fr-BE" sz="3000" dirty="0" smtClean="0"/>
              <a:t>)</a:t>
            </a:r>
            <a:r>
              <a:rPr lang="fr-BE" sz="3000" dirty="0"/>
              <a:t> </a:t>
            </a:r>
            <a:endParaRPr lang="fr-BE" sz="3000" dirty="0" smtClean="0"/>
          </a:p>
          <a:p>
            <a:pPr>
              <a:buFont typeface="Wingdings" panose="05000000000000000000" pitchFamily="2" charset="2"/>
              <a:buChar char="Ø"/>
            </a:pPr>
            <a:r>
              <a:rPr lang="fr-BE" sz="3000" dirty="0" err="1" smtClean="0"/>
              <a:t>Emoties</a:t>
            </a:r>
            <a:r>
              <a:rPr lang="fr-BE" sz="3000" dirty="0" smtClean="0"/>
              <a:t> </a:t>
            </a:r>
            <a:r>
              <a:rPr lang="fr-BE" sz="3000" dirty="0"/>
              <a:t>: </a:t>
            </a:r>
            <a:r>
              <a:rPr lang="fr-BE" sz="3000" dirty="0" err="1"/>
              <a:t>verlies</a:t>
            </a:r>
            <a:r>
              <a:rPr lang="fr-BE" sz="3000" dirty="0"/>
              <a:t> van </a:t>
            </a:r>
            <a:r>
              <a:rPr lang="fr-BE" sz="3000" dirty="0" err="1"/>
              <a:t>zelfstandigheid</a:t>
            </a:r>
            <a:r>
              <a:rPr lang="fr-BE" sz="3000" dirty="0"/>
              <a:t>, </a:t>
            </a:r>
            <a:r>
              <a:rPr lang="fr-BE" sz="3000" dirty="0" err="1"/>
              <a:t>aanpassingsproblemen</a:t>
            </a:r>
            <a:r>
              <a:rPr lang="fr-BE" sz="3000" dirty="0"/>
              <a:t>, </a:t>
            </a:r>
            <a:r>
              <a:rPr lang="fr-BE" sz="3000" dirty="0" err="1"/>
              <a:t>schuldgevoelens</a:t>
            </a:r>
            <a:r>
              <a:rPr lang="fr-BE" sz="3000" dirty="0"/>
              <a:t> van </a:t>
            </a:r>
            <a:r>
              <a:rPr lang="fr-BE" sz="3000" dirty="0" err="1"/>
              <a:t>partner</a:t>
            </a:r>
            <a:r>
              <a:rPr lang="fr-BE" sz="3000" dirty="0"/>
              <a:t> en/of de </a:t>
            </a:r>
            <a:r>
              <a:rPr lang="fr-BE" sz="3000" dirty="0" err="1"/>
              <a:t>kinderen</a:t>
            </a:r>
            <a:endParaRPr lang="fr-BE" sz="3000" dirty="0"/>
          </a:p>
          <a:p>
            <a:pPr>
              <a:buFont typeface="Wingdings" panose="05000000000000000000" pitchFamily="2" charset="2"/>
              <a:buChar char="Ø"/>
            </a:pPr>
            <a:r>
              <a:rPr lang="fr-BE" sz="3000" dirty="0" err="1"/>
              <a:t>Aanpassing</a:t>
            </a:r>
            <a:r>
              <a:rPr lang="fr-BE" sz="3000" dirty="0"/>
              <a:t> </a:t>
            </a:r>
            <a:r>
              <a:rPr lang="fr-BE" sz="3000" dirty="0" err="1"/>
              <a:t>voor</a:t>
            </a:r>
            <a:r>
              <a:rPr lang="fr-BE" sz="3000" dirty="0"/>
              <a:t> </a:t>
            </a:r>
            <a:r>
              <a:rPr lang="fr-BE" sz="3000" dirty="0" err="1"/>
              <a:t>kinderen</a:t>
            </a:r>
            <a:r>
              <a:rPr lang="fr-BE" sz="3000" dirty="0"/>
              <a:t> en </a:t>
            </a:r>
            <a:r>
              <a:rPr lang="fr-BE" sz="3000" dirty="0" err="1"/>
              <a:t>kleinkinderen</a:t>
            </a:r>
            <a:r>
              <a:rPr lang="fr-BE" sz="3000" dirty="0"/>
              <a:t>  </a:t>
            </a:r>
            <a:endParaRPr lang="fr-BE" sz="3000" dirty="0" smtClean="0"/>
          </a:p>
          <a:p>
            <a:pPr>
              <a:buFont typeface="Wingdings" panose="05000000000000000000" pitchFamily="2" charset="2"/>
              <a:buChar char="Ø"/>
            </a:pPr>
            <a:r>
              <a:rPr lang="fr-BE" sz="3000" dirty="0" err="1" smtClean="0"/>
              <a:t>Een</a:t>
            </a:r>
            <a:r>
              <a:rPr lang="fr-BE" sz="3000" dirty="0" smtClean="0"/>
              <a:t> WZC </a:t>
            </a:r>
            <a:r>
              <a:rPr lang="fr-BE" sz="3000" dirty="0" err="1" smtClean="0"/>
              <a:t>vinden</a:t>
            </a:r>
            <a:r>
              <a:rPr lang="fr-BE" sz="3000" dirty="0" smtClean="0"/>
              <a:t> in de </a:t>
            </a:r>
            <a:r>
              <a:rPr lang="fr-BE" sz="3000" dirty="0" err="1" smtClean="0"/>
              <a:t>buurt</a:t>
            </a:r>
            <a:r>
              <a:rPr lang="fr-BE" sz="3000" dirty="0" smtClean="0"/>
              <a:t> van de </a:t>
            </a:r>
            <a:r>
              <a:rPr lang="fr-BE" sz="3000" dirty="0" err="1" smtClean="0"/>
              <a:t>huidige</a:t>
            </a:r>
            <a:r>
              <a:rPr lang="fr-BE" sz="3000" dirty="0" smtClean="0"/>
              <a:t> </a:t>
            </a:r>
            <a:r>
              <a:rPr lang="fr-BE" sz="3000" dirty="0" err="1" smtClean="0"/>
              <a:t>woonplaats</a:t>
            </a:r>
            <a:r>
              <a:rPr lang="fr-BE" sz="3000" dirty="0" smtClean="0"/>
              <a:t> of </a:t>
            </a:r>
            <a:r>
              <a:rPr lang="fr-BE" sz="3000" dirty="0" err="1" smtClean="0"/>
              <a:t>dicht</a:t>
            </a:r>
            <a:r>
              <a:rPr lang="fr-BE" sz="3000" dirty="0" smtClean="0"/>
              <a:t> </a:t>
            </a:r>
            <a:r>
              <a:rPr lang="fr-BE" sz="3000" dirty="0" err="1" smtClean="0"/>
              <a:t>bij</a:t>
            </a:r>
            <a:r>
              <a:rPr lang="fr-BE" sz="3000" dirty="0" smtClean="0"/>
              <a:t> de </a:t>
            </a:r>
            <a:r>
              <a:rPr lang="fr-BE" sz="3000" dirty="0" err="1" smtClean="0"/>
              <a:t>familieleden</a:t>
            </a:r>
            <a:r>
              <a:rPr lang="fr-BE" sz="3000" dirty="0" smtClean="0"/>
              <a:t>  (in Brussel </a:t>
            </a:r>
            <a:r>
              <a:rPr lang="fr-BE" sz="3000" dirty="0" err="1" smtClean="0"/>
              <a:t>nog</a:t>
            </a:r>
            <a:r>
              <a:rPr lang="fr-BE" sz="3000" dirty="0" smtClean="0"/>
              <a:t> </a:t>
            </a:r>
            <a:r>
              <a:rPr lang="fr-BE" sz="3000" dirty="0" err="1" smtClean="0"/>
              <a:t>een</a:t>
            </a:r>
            <a:r>
              <a:rPr lang="fr-BE" sz="3000" dirty="0" smtClean="0"/>
              <a:t> </a:t>
            </a:r>
            <a:r>
              <a:rPr lang="fr-BE" sz="3000" dirty="0" err="1" smtClean="0"/>
              <a:t>ruime</a:t>
            </a:r>
            <a:r>
              <a:rPr lang="fr-BE" sz="3000" dirty="0" smtClean="0"/>
              <a:t> </a:t>
            </a:r>
            <a:r>
              <a:rPr lang="fr-BE" sz="3000" dirty="0" err="1" smtClean="0"/>
              <a:t>keuze</a:t>
            </a:r>
            <a:r>
              <a:rPr lang="fr-BE" sz="3000" dirty="0" smtClean="0"/>
              <a:t>)</a:t>
            </a:r>
          </a:p>
          <a:p>
            <a:pPr>
              <a:buFont typeface="Wingdings" panose="05000000000000000000" pitchFamily="2" charset="2"/>
              <a:buChar char="Ø"/>
            </a:pPr>
            <a:r>
              <a:rPr lang="fr-BE" sz="3000" dirty="0" err="1" smtClean="0"/>
              <a:t>Wachtlijsten</a:t>
            </a:r>
            <a:r>
              <a:rPr lang="fr-BE" sz="3000" dirty="0" smtClean="0"/>
              <a:t> (</a:t>
            </a:r>
            <a:r>
              <a:rPr lang="fr-BE" sz="3000" dirty="0" err="1" smtClean="0"/>
              <a:t>zeker</a:t>
            </a:r>
            <a:r>
              <a:rPr lang="fr-BE" sz="3000" dirty="0" smtClean="0"/>
              <a:t> in </a:t>
            </a:r>
            <a:r>
              <a:rPr lang="fr-BE" sz="3000" dirty="0" err="1" smtClean="0"/>
              <a:t>gemengde</a:t>
            </a:r>
            <a:r>
              <a:rPr lang="fr-BE" sz="3000" dirty="0" smtClean="0"/>
              <a:t> WZC: niet </a:t>
            </a:r>
            <a:r>
              <a:rPr lang="fr-BE" sz="3000" dirty="0" err="1" smtClean="0"/>
              <a:t>altijd</a:t>
            </a:r>
            <a:r>
              <a:rPr lang="fr-BE" sz="3000" dirty="0" smtClean="0"/>
              <a:t> </a:t>
            </a:r>
            <a:r>
              <a:rPr lang="fr-BE" sz="3000" dirty="0" err="1" smtClean="0"/>
              <a:t>gemakkelijk</a:t>
            </a:r>
            <a:r>
              <a:rPr lang="fr-BE" sz="3000" dirty="0" smtClean="0"/>
              <a:t> </a:t>
            </a:r>
            <a:r>
              <a:rPr lang="fr-BE" sz="3000" dirty="0" err="1" smtClean="0"/>
              <a:t>voor</a:t>
            </a:r>
            <a:r>
              <a:rPr lang="fr-BE" sz="3000" dirty="0" smtClean="0"/>
              <a:t> O/A </a:t>
            </a:r>
            <a:r>
              <a:rPr lang="fr-BE" sz="3000" dirty="0" err="1" smtClean="0"/>
              <a:t>profielen</a:t>
            </a:r>
            <a:r>
              <a:rPr lang="fr-BE" sz="3000" dirty="0" smtClean="0"/>
              <a:t>)</a:t>
            </a:r>
            <a:endParaRPr lang="fr-BE" sz="3000" dirty="0"/>
          </a:p>
          <a:p>
            <a:pPr>
              <a:buFont typeface="Wingdings" panose="05000000000000000000" pitchFamily="2" charset="2"/>
              <a:buChar char="Ø"/>
            </a:pPr>
            <a:r>
              <a:rPr lang="fr-BE" sz="3000" dirty="0" err="1" smtClean="0"/>
              <a:t>Prijs</a:t>
            </a:r>
            <a:r>
              <a:rPr lang="fr-BE" sz="3000" dirty="0" smtClean="0"/>
              <a:t> </a:t>
            </a:r>
          </a:p>
          <a:p>
            <a:pPr>
              <a:buFont typeface="Wingdings" panose="05000000000000000000" pitchFamily="2" charset="2"/>
              <a:buChar char="Ø"/>
            </a:pPr>
            <a:r>
              <a:rPr lang="fr-BE" sz="3000" dirty="0" smtClean="0"/>
              <a:t> … </a:t>
            </a:r>
          </a:p>
          <a:p>
            <a:pPr marL="0" indent="0">
              <a:buNone/>
            </a:pPr>
            <a:endParaRPr lang="fr-BE" sz="3100" i="1" dirty="0"/>
          </a:p>
          <a:p>
            <a:pPr marL="0" indent="0">
              <a:buNone/>
            </a:pPr>
            <a:endParaRPr lang="fr-BE" sz="3100" i="1" dirty="0"/>
          </a:p>
          <a:p>
            <a:pPr>
              <a:buFont typeface="Wingdings" panose="05000000000000000000" pitchFamily="2" charset="2"/>
              <a:buChar char="Ø"/>
            </a:pPr>
            <a:r>
              <a:rPr lang="fr-BE" sz="3100" i="1" dirty="0"/>
              <a:t>Adaptation pour le/la partenaire </a:t>
            </a:r>
            <a:r>
              <a:rPr lang="fr-BE" sz="3100" i="1" dirty="0" smtClean="0"/>
              <a:t>– mauvaise image d’une MR </a:t>
            </a:r>
          </a:p>
          <a:p>
            <a:pPr>
              <a:buFont typeface="Wingdings" panose="05000000000000000000" pitchFamily="2" charset="2"/>
              <a:buChar char="Ø"/>
            </a:pPr>
            <a:r>
              <a:rPr lang="fr-BE" sz="3100" i="1" dirty="0" smtClean="0"/>
              <a:t>Aspects culturels (religion, nourriture, habitudes,…) </a:t>
            </a:r>
          </a:p>
          <a:p>
            <a:pPr>
              <a:buFont typeface="Wingdings" panose="05000000000000000000" pitchFamily="2" charset="2"/>
              <a:buChar char="Ø"/>
            </a:pPr>
            <a:r>
              <a:rPr lang="fr-BE" sz="3100" i="1" dirty="0" smtClean="0"/>
              <a:t>Adaptation pour le conjoint à un nouveau mode de vie (faire les tâches ménagères tout seul, préparer, dormir et parallèlement rendre visite)</a:t>
            </a:r>
          </a:p>
          <a:p>
            <a:pPr>
              <a:buFont typeface="Wingdings" panose="05000000000000000000" pitchFamily="2" charset="2"/>
              <a:buChar char="Ø"/>
            </a:pPr>
            <a:r>
              <a:rPr lang="fr-BE" sz="3100" i="1" dirty="0" smtClean="0"/>
              <a:t>Adaptation pour les enfants et petits-enfants (à Bruxelles il y a beaucoup de possibilités)</a:t>
            </a:r>
          </a:p>
          <a:p>
            <a:pPr>
              <a:buFont typeface="Wingdings" panose="05000000000000000000" pitchFamily="2" charset="2"/>
              <a:buChar char="Ø"/>
            </a:pPr>
            <a:r>
              <a:rPr lang="fr-BE" sz="3100" i="1" dirty="0" smtClean="0"/>
              <a:t>Trouver </a:t>
            </a:r>
            <a:r>
              <a:rPr lang="fr-BE" sz="3100" i="1" dirty="0"/>
              <a:t>une </a:t>
            </a:r>
            <a:r>
              <a:rPr lang="fr-BE" sz="3100" i="1" dirty="0" smtClean="0"/>
              <a:t>MRS à proximité du </a:t>
            </a:r>
            <a:r>
              <a:rPr lang="fr-BE" sz="3100" i="1" dirty="0"/>
              <a:t>domicile actuel </a:t>
            </a:r>
            <a:r>
              <a:rPr lang="fr-BE" sz="3100" i="1" dirty="0" smtClean="0"/>
              <a:t>ou </a:t>
            </a:r>
            <a:r>
              <a:rPr lang="fr-BE" sz="3100" i="1" dirty="0"/>
              <a:t>des proches  </a:t>
            </a:r>
            <a:endParaRPr lang="fr-BE" sz="3100" i="1" dirty="0" smtClean="0"/>
          </a:p>
          <a:p>
            <a:pPr>
              <a:buFont typeface="Wingdings" panose="05000000000000000000" pitchFamily="2" charset="2"/>
              <a:buChar char="Ø"/>
            </a:pPr>
            <a:r>
              <a:rPr lang="fr-BE" sz="3100" i="1" dirty="0" smtClean="0"/>
              <a:t>Affect : perte d’autonomie, problèmes d’adaptations</a:t>
            </a:r>
            <a:r>
              <a:rPr lang="fr-BE" sz="3100" i="1" dirty="0"/>
              <a:t>, sentiments de </a:t>
            </a:r>
            <a:r>
              <a:rPr lang="fr-BE" sz="3100" i="1" dirty="0" smtClean="0"/>
              <a:t>culpabilité du conjoint et/ou des enfants </a:t>
            </a:r>
            <a:endParaRPr lang="fr-BE" sz="3100" i="1" dirty="0"/>
          </a:p>
          <a:p>
            <a:pPr>
              <a:buFont typeface="Wingdings" panose="05000000000000000000" pitchFamily="2" charset="2"/>
              <a:buChar char="Ø"/>
            </a:pPr>
            <a:r>
              <a:rPr lang="fr-BE" sz="3100" i="1" dirty="0" smtClean="0"/>
              <a:t>Liste </a:t>
            </a:r>
            <a:r>
              <a:rPr lang="fr-BE" sz="3100" i="1" dirty="0"/>
              <a:t>d’attente</a:t>
            </a:r>
          </a:p>
          <a:p>
            <a:pPr>
              <a:buFont typeface="Wingdings" panose="05000000000000000000" pitchFamily="2" charset="2"/>
              <a:buChar char="Ø"/>
            </a:pPr>
            <a:r>
              <a:rPr lang="fr-BE" sz="3100" i="1" dirty="0" smtClean="0"/>
              <a:t>Prix</a:t>
            </a:r>
          </a:p>
          <a:p>
            <a:pPr>
              <a:buFont typeface="Wingdings" panose="05000000000000000000" pitchFamily="2" charset="2"/>
              <a:buChar char="Ø"/>
            </a:pPr>
            <a:r>
              <a:rPr lang="fr-BE" sz="3100" i="1" dirty="0" smtClean="0"/>
              <a:t>….</a:t>
            </a:r>
            <a:endParaRPr lang="fr-BE" sz="3100" i="1" dirty="0"/>
          </a:p>
          <a:p>
            <a:endParaRPr lang="fr-BE" sz="3100" dirty="0"/>
          </a:p>
          <a:p>
            <a:endParaRPr lang="fr-BE" sz="3100" dirty="0" smtClean="0"/>
          </a:p>
          <a:p>
            <a:pPr marL="0" indent="0">
              <a:buNone/>
            </a:pPr>
            <a:endParaRPr lang="fr-BE" sz="3100" dirty="0" smtClean="0"/>
          </a:p>
          <a:p>
            <a:endParaRPr lang="fr-BE" sz="3100" dirty="0"/>
          </a:p>
          <a:p>
            <a:pPr marL="3200400" lvl="7" indent="0">
              <a:buNone/>
            </a:pPr>
            <a:r>
              <a:rPr lang="fr-BE" sz="1600" dirty="0" smtClean="0">
                <a:solidFill>
                  <a:schemeClr val="tx2">
                    <a:lumMod val="60000"/>
                    <a:lumOff val="40000"/>
                  </a:schemeClr>
                </a:solidFill>
              </a:rPr>
              <a:t>	</a:t>
            </a:r>
          </a:p>
          <a:p>
            <a:pPr marL="3200400" lvl="7" indent="0">
              <a:buNone/>
            </a:pPr>
            <a:r>
              <a:rPr lang="fr-BE" sz="1600" dirty="0" smtClean="0">
                <a:solidFill>
                  <a:schemeClr val="tx2">
                    <a:lumMod val="60000"/>
                    <a:lumOff val="40000"/>
                  </a:schemeClr>
                </a:solidFill>
              </a:rPr>
              <a:t> 27 avril 2018</a:t>
            </a:r>
          </a:p>
        </p:txBody>
      </p:sp>
      <p:sp>
        <p:nvSpPr>
          <p:cNvPr id="3" name="Title 2"/>
          <p:cNvSpPr>
            <a:spLocks noGrp="1"/>
          </p:cNvSpPr>
          <p:nvPr>
            <p:ph type="title"/>
          </p:nvPr>
        </p:nvSpPr>
        <p:spPr>
          <a:xfrm>
            <a:off x="1247775" y="365126"/>
            <a:ext cx="7861569" cy="663574"/>
          </a:xfrm>
        </p:spPr>
        <p:txBody>
          <a:bodyPr>
            <a:noAutofit/>
          </a:bodyPr>
          <a:lstStyle/>
          <a:p>
            <a:pPr algn="ctr"/>
            <a:r>
              <a:rPr lang="fr-BE" sz="4000" dirty="0" err="1" smtClean="0"/>
              <a:t>Moeilijkheden</a:t>
            </a:r>
            <a:r>
              <a:rPr lang="fr-BE" sz="4000" dirty="0" smtClean="0"/>
              <a:t> -  </a:t>
            </a:r>
            <a:r>
              <a:rPr lang="fr-BE" sz="4000" i="1" dirty="0" smtClean="0"/>
              <a:t>Difficultés </a:t>
            </a:r>
            <a:endParaRPr lang="fr-BE" sz="4000" i="1" dirty="0"/>
          </a:p>
        </p:txBody>
      </p:sp>
      <p:sp>
        <p:nvSpPr>
          <p:cNvPr id="4" name="Text Placeholder 3"/>
          <p:cNvSpPr>
            <a:spLocks noGrp="1"/>
          </p:cNvSpPr>
          <p:nvPr>
            <p:ph type="body" sz="quarter" idx="13"/>
          </p:nvPr>
        </p:nvSpPr>
        <p:spPr>
          <a:xfrm>
            <a:off x="476251" y="507815"/>
            <a:ext cx="723900" cy="663760"/>
          </a:xfrm>
        </p:spPr>
        <p:txBody>
          <a:bodyPr/>
          <a:lstStyle/>
          <a:p>
            <a:r>
              <a:rPr lang="fr-BE" dirty="0"/>
              <a:t>4</a:t>
            </a:r>
          </a:p>
        </p:txBody>
      </p:sp>
    </p:spTree>
    <p:extLst>
      <p:ext uri="{BB962C8B-B14F-4D97-AF65-F5344CB8AC3E}">
        <p14:creationId xmlns:p14="http://schemas.microsoft.com/office/powerpoint/2010/main" val="4118683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9652" y="1368425"/>
            <a:ext cx="7313198" cy="4651375"/>
          </a:xfrm>
        </p:spPr>
        <p:txBody>
          <a:bodyPr>
            <a:noAutofit/>
          </a:bodyPr>
          <a:lstStyle/>
          <a:p>
            <a:pPr marL="0" indent="0">
              <a:buNone/>
            </a:pPr>
            <a:endParaRPr lang="fr-BE" sz="2200" dirty="0" smtClean="0"/>
          </a:p>
          <a:p>
            <a:endParaRPr lang="fr-BE" sz="2200" dirty="0"/>
          </a:p>
          <a:p>
            <a:endParaRPr lang="fr-BE" sz="2200" dirty="0" smtClean="0"/>
          </a:p>
          <a:p>
            <a:r>
              <a:rPr lang="fr-BE" sz="2200" dirty="0" err="1" smtClean="0"/>
              <a:t>Thuiszorg</a:t>
            </a:r>
            <a:r>
              <a:rPr lang="fr-BE" sz="2200" dirty="0" smtClean="0"/>
              <a:t> 24u/24u </a:t>
            </a:r>
            <a:r>
              <a:rPr lang="fr-BE" sz="2200" dirty="0" err="1" smtClean="0"/>
              <a:t>is</a:t>
            </a:r>
            <a:r>
              <a:rPr lang="fr-BE" sz="2200" dirty="0" smtClean="0"/>
              <a:t> </a:t>
            </a:r>
            <a:r>
              <a:rPr lang="fr-BE" sz="2200" dirty="0" err="1" smtClean="0"/>
              <a:t>moeilijk</a:t>
            </a:r>
            <a:r>
              <a:rPr lang="fr-BE" sz="2200" dirty="0" smtClean="0"/>
              <a:t> te </a:t>
            </a:r>
            <a:r>
              <a:rPr lang="fr-BE" sz="2200" dirty="0" err="1" smtClean="0"/>
              <a:t>realiseren</a:t>
            </a:r>
            <a:r>
              <a:rPr lang="fr-BE" sz="2200" dirty="0" smtClean="0"/>
              <a:t> </a:t>
            </a:r>
          </a:p>
          <a:p>
            <a:r>
              <a:rPr lang="fr-BE" sz="2200" dirty="0" err="1" smtClean="0"/>
              <a:t>Kosten</a:t>
            </a:r>
            <a:r>
              <a:rPr lang="fr-BE" sz="2200" dirty="0" smtClean="0"/>
              <a:t> </a:t>
            </a:r>
          </a:p>
          <a:p>
            <a:r>
              <a:rPr lang="fr-BE" sz="2200" dirty="0" err="1" smtClean="0"/>
              <a:t>Ouderen</a:t>
            </a:r>
            <a:r>
              <a:rPr lang="fr-BE" sz="2200" dirty="0" smtClean="0"/>
              <a:t> </a:t>
            </a:r>
            <a:r>
              <a:rPr lang="fr-BE" sz="2200" dirty="0" err="1" smtClean="0"/>
              <a:t>vinden</a:t>
            </a:r>
            <a:r>
              <a:rPr lang="fr-BE" sz="2200" dirty="0" smtClean="0"/>
              <a:t> het </a:t>
            </a:r>
            <a:r>
              <a:rPr lang="fr-BE" sz="2200" dirty="0" err="1" smtClean="0"/>
              <a:t>vaak</a:t>
            </a:r>
            <a:r>
              <a:rPr lang="fr-BE" sz="2200" dirty="0" smtClean="0"/>
              <a:t> niet </a:t>
            </a:r>
            <a:r>
              <a:rPr lang="fr-BE" sz="2200" dirty="0" err="1" smtClean="0"/>
              <a:t>aangenaam</a:t>
            </a:r>
            <a:r>
              <a:rPr lang="fr-BE" sz="2200" dirty="0" smtClean="0"/>
              <a:t> </a:t>
            </a:r>
          </a:p>
          <a:p>
            <a:pPr marL="0" indent="0">
              <a:buNone/>
            </a:pPr>
            <a:r>
              <a:rPr lang="fr-BE" sz="2200" dirty="0" err="1" smtClean="0"/>
              <a:t>als</a:t>
            </a:r>
            <a:r>
              <a:rPr lang="fr-BE" sz="2200" dirty="0" smtClean="0"/>
              <a:t> </a:t>
            </a:r>
            <a:r>
              <a:rPr lang="fr-BE" sz="2200" dirty="0" err="1" smtClean="0"/>
              <a:t>mensen</a:t>
            </a:r>
            <a:r>
              <a:rPr lang="fr-BE" sz="2200" dirty="0" smtClean="0"/>
              <a:t> in hun privé </a:t>
            </a:r>
            <a:r>
              <a:rPr lang="fr-BE" sz="2200" dirty="0" err="1" smtClean="0"/>
              <a:t>leven</a:t>
            </a:r>
            <a:r>
              <a:rPr lang="fr-BE" sz="2200" dirty="0" smtClean="0"/>
              <a:t> </a:t>
            </a:r>
            <a:r>
              <a:rPr lang="fr-BE" sz="2200" dirty="0" err="1" smtClean="0"/>
              <a:t>binnendringen</a:t>
            </a:r>
            <a:r>
              <a:rPr lang="fr-BE" sz="2200" dirty="0" smtClean="0"/>
              <a:t> </a:t>
            </a:r>
          </a:p>
          <a:p>
            <a:pPr marL="0" indent="0">
              <a:buNone/>
            </a:pPr>
            <a:endParaRPr lang="fr-BE" sz="2200" dirty="0"/>
          </a:p>
          <a:p>
            <a:pPr marL="0" indent="0">
              <a:buNone/>
            </a:pPr>
            <a:endParaRPr lang="fr-BE" sz="2200" dirty="0"/>
          </a:p>
          <a:p>
            <a:r>
              <a:rPr lang="fr-BE" sz="2200" dirty="0" smtClean="0"/>
              <a:t>Aides à domicile 24h/24h sont difficiles </a:t>
            </a:r>
          </a:p>
          <a:p>
            <a:r>
              <a:rPr lang="fr-BE" sz="2200" dirty="0" smtClean="0"/>
              <a:t>Le coût </a:t>
            </a:r>
          </a:p>
          <a:p>
            <a:r>
              <a:rPr lang="fr-BE" sz="2200" dirty="0" smtClean="0"/>
              <a:t>Les personnes âgées n’aiment pas qu’on rentre</a:t>
            </a:r>
          </a:p>
          <a:p>
            <a:pPr marL="0" indent="0">
              <a:buNone/>
            </a:pPr>
            <a:r>
              <a:rPr lang="fr-BE" sz="2200" dirty="0" smtClean="0"/>
              <a:t> dans leur intimité</a:t>
            </a:r>
          </a:p>
          <a:p>
            <a:endParaRPr lang="fr-BE" sz="2200" dirty="0"/>
          </a:p>
          <a:p>
            <a:pPr marL="2286000" lvl="5" indent="0">
              <a:buNone/>
            </a:pPr>
            <a:r>
              <a:rPr lang="fr-BE" sz="1600" dirty="0" smtClean="0">
                <a:solidFill>
                  <a:schemeClr val="tx2">
                    <a:lumMod val="60000"/>
                    <a:lumOff val="40000"/>
                  </a:schemeClr>
                </a:solidFill>
              </a:rPr>
              <a:t>	27 avril 2018</a:t>
            </a:r>
            <a:endParaRPr lang="fr-BE" sz="1600" dirty="0">
              <a:solidFill>
                <a:schemeClr val="tx2">
                  <a:lumMod val="60000"/>
                  <a:lumOff val="40000"/>
                </a:schemeClr>
              </a:solidFill>
            </a:endParaRPr>
          </a:p>
        </p:txBody>
      </p:sp>
      <p:sp>
        <p:nvSpPr>
          <p:cNvPr id="3" name="Title 2"/>
          <p:cNvSpPr>
            <a:spLocks noGrp="1"/>
          </p:cNvSpPr>
          <p:nvPr>
            <p:ph type="title"/>
          </p:nvPr>
        </p:nvSpPr>
        <p:spPr>
          <a:xfrm>
            <a:off x="1495425" y="238125"/>
            <a:ext cx="7191375" cy="914399"/>
          </a:xfrm>
        </p:spPr>
        <p:txBody>
          <a:bodyPr>
            <a:noAutofit/>
          </a:bodyPr>
          <a:lstStyle/>
          <a:p>
            <a:pPr algn="ctr"/>
            <a:r>
              <a:rPr lang="fr-BE" sz="2800" dirty="0" err="1"/>
              <a:t>T</a:t>
            </a:r>
            <a:r>
              <a:rPr lang="fr-BE" sz="2800" dirty="0" err="1" smtClean="0"/>
              <a:t>huishulp</a:t>
            </a:r>
            <a:r>
              <a:rPr lang="fr-BE" sz="2800" dirty="0" smtClean="0"/>
              <a:t> of WZC</a:t>
            </a:r>
            <a:br>
              <a:rPr lang="fr-BE" sz="2800" dirty="0" smtClean="0"/>
            </a:br>
            <a:r>
              <a:rPr lang="fr-BE" sz="2800" i="1" dirty="0"/>
              <a:t>A</a:t>
            </a:r>
            <a:r>
              <a:rPr lang="fr-BE" sz="2800" i="1" dirty="0" smtClean="0"/>
              <a:t>ides à domicile ou  MR</a:t>
            </a:r>
            <a:endParaRPr lang="fr-BE" sz="2800" i="1" dirty="0"/>
          </a:p>
        </p:txBody>
      </p:sp>
      <p:sp>
        <p:nvSpPr>
          <p:cNvPr id="8" name="TextBox 7"/>
          <p:cNvSpPr txBox="1"/>
          <p:nvPr/>
        </p:nvSpPr>
        <p:spPr>
          <a:xfrm>
            <a:off x="495298" y="476249"/>
            <a:ext cx="666751" cy="676275"/>
          </a:xfrm>
          <a:prstGeom prst="rect">
            <a:avLst/>
          </a:prstGeom>
        </p:spPr>
        <p:txBody>
          <a:bodyPr vert="horz" wrap="none" lIns="91440" tIns="45720" rIns="91440" bIns="45720" rtlCol="0" anchor="t">
            <a:normAutofit/>
          </a:bodyPr>
          <a:lstStyle/>
          <a:p>
            <a:pPr>
              <a:lnSpc>
                <a:spcPct val="90000"/>
              </a:lnSpc>
            </a:pPr>
            <a:endParaRPr lang="fr-BE" spc="110" dirty="0" smtClean="0">
              <a:solidFill>
                <a:srgbClr val="1F497D"/>
              </a:solidFill>
              <a:cs typeface="DIN-Regular"/>
            </a:endParaRPr>
          </a:p>
          <a:p>
            <a:pPr>
              <a:lnSpc>
                <a:spcPct val="90000"/>
              </a:lnSpc>
            </a:pPr>
            <a:r>
              <a:rPr lang="fr-BE" spc="110" dirty="0">
                <a:solidFill>
                  <a:srgbClr val="1F497D"/>
                </a:solidFill>
                <a:cs typeface="DIN-Regular"/>
              </a:rPr>
              <a:t> </a:t>
            </a:r>
            <a:r>
              <a:rPr lang="fr-BE" spc="110" dirty="0" smtClean="0">
                <a:solidFill>
                  <a:srgbClr val="1F497D"/>
                </a:solidFill>
                <a:cs typeface="DIN-Regular"/>
              </a:rPr>
              <a:t>  5</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6260" y="1726718"/>
            <a:ext cx="2628614" cy="1749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6260" y="3974619"/>
            <a:ext cx="2628614" cy="1778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536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endParaRPr lang="fr-BE" sz="3200" dirty="0"/>
          </a:p>
        </p:txBody>
      </p:sp>
      <p:sp>
        <p:nvSpPr>
          <p:cNvPr id="4" name="Text Placeholder 3"/>
          <p:cNvSpPr>
            <a:spLocks noGrp="1"/>
          </p:cNvSpPr>
          <p:nvPr>
            <p:ph type="body" sz="quarter" idx="13"/>
          </p:nvPr>
        </p:nvSpPr>
        <p:spPr/>
        <p:txBody>
          <a:bodyPr/>
          <a:lstStyle/>
          <a:p>
            <a:r>
              <a:rPr lang="fr-BE" dirty="0" smtClean="0"/>
              <a:t>6</a:t>
            </a:r>
            <a:endParaRPr lang="fr-BE" dirty="0"/>
          </a:p>
        </p:txBody>
      </p:sp>
      <p:sp>
        <p:nvSpPr>
          <p:cNvPr id="2" name="TextBox 1"/>
          <p:cNvSpPr txBox="1"/>
          <p:nvPr/>
        </p:nvSpPr>
        <p:spPr>
          <a:xfrm>
            <a:off x="504826" y="3409950"/>
            <a:ext cx="8382000" cy="2771775"/>
          </a:xfrm>
          <a:prstGeom prst="rect">
            <a:avLst/>
          </a:prstGeom>
        </p:spPr>
        <p:txBody>
          <a:bodyPr vert="horz" wrap="square" lIns="91440" tIns="45720" rIns="91440" bIns="45720" rtlCol="0" anchor="t">
            <a:normAutofit/>
          </a:bodyPr>
          <a:lstStyle/>
          <a:p>
            <a:pPr>
              <a:lnSpc>
                <a:spcPct val="90000"/>
              </a:lnSpc>
            </a:pPr>
            <a:endParaRPr lang="fr-BE" spc="110" dirty="0" smtClean="0">
              <a:solidFill>
                <a:srgbClr val="1F497D"/>
              </a:solidFill>
              <a:cs typeface="DIN-Regular"/>
            </a:endParaRPr>
          </a:p>
        </p:txBody>
      </p:sp>
      <p:sp>
        <p:nvSpPr>
          <p:cNvPr id="7" name="TextBox 6"/>
          <p:cNvSpPr txBox="1"/>
          <p:nvPr/>
        </p:nvSpPr>
        <p:spPr>
          <a:xfrm>
            <a:off x="0" y="3804463"/>
            <a:ext cx="8667750" cy="1733550"/>
          </a:xfrm>
          <a:prstGeom prst="rect">
            <a:avLst/>
          </a:prstGeom>
        </p:spPr>
        <p:txBody>
          <a:bodyPr vert="horz" wrap="square" lIns="91440" tIns="45720" rIns="91440" bIns="45720" rtlCol="0" anchor="t">
            <a:normAutofit/>
          </a:bodyPr>
          <a:lstStyle/>
          <a:p>
            <a:pPr>
              <a:lnSpc>
                <a:spcPct val="90000"/>
              </a:lnSpc>
            </a:pPr>
            <a:endParaRPr lang="fr-BE" spc="110" dirty="0" smtClean="0">
              <a:solidFill>
                <a:srgbClr val="1F497D"/>
              </a:solidFill>
              <a:cs typeface="DIN-Regular"/>
            </a:endParaRPr>
          </a:p>
        </p:txBody>
      </p:sp>
      <p:sp>
        <p:nvSpPr>
          <p:cNvPr id="6" name="Rectangle 5"/>
          <p:cNvSpPr/>
          <p:nvPr/>
        </p:nvSpPr>
        <p:spPr>
          <a:xfrm>
            <a:off x="1552575" y="2019505"/>
            <a:ext cx="5238750" cy="2803844"/>
          </a:xfrm>
          <a:prstGeom prst="rect">
            <a:avLst/>
          </a:prstGeom>
        </p:spPr>
        <p:txBody>
          <a:bodyPr wrap="square">
            <a:spAutoFit/>
          </a:bodyPr>
          <a:lstStyle/>
          <a:p>
            <a:pPr lvl="1">
              <a:lnSpc>
                <a:spcPct val="90000"/>
              </a:lnSpc>
              <a:spcBef>
                <a:spcPts val="500"/>
              </a:spcBef>
            </a:pPr>
            <a:endParaRPr lang="nl-NL" sz="2400" dirty="0">
              <a:solidFill>
                <a:srgbClr val="4A6486"/>
              </a:solidFill>
              <a:latin typeface="Century Gothic" charset="0"/>
            </a:endParaRPr>
          </a:p>
          <a:p>
            <a:pPr lvl="1">
              <a:lnSpc>
                <a:spcPct val="90000"/>
              </a:lnSpc>
              <a:spcBef>
                <a:spcPts val="500"/>
              </a:spcBef>
            </a:pPr>
            <a:endParaRPr lang="nl-NL" sz="2400" dirty="0" smtClean="0">
              <a:solidFill>
                <a:srgbClr val="4A6486"/>
              </a:solidFill>
              <a:latin typeface="Century Gothic" charset="0"/>
            </a:endParaRPr>
          </a:p>
          <a:p>
            <a:pPr lvl="1">
              <a:lnSpc>
                <a:spcPct val="90000"/>
              </a:lnSpc>
              <a:spcBef>
                <a:spcPts val="500"/>
              </a:spcBef>
            </a:pPr>
            <a:endParaRPr lang="nl-NL" sz="2400" dirty="0">
              <a:solidFill>
                <a:srgbClr val="4A6486"/>
              </a:solidFill>
              <a:latin typeface="Century Gothic" charset="0"/>
            </a:endParaRPr>
          </a:p>
          <a:p>
            <a:pPr lvl="1">
              <a:lnSpc>
                <a:spcPct val="90000"/>
              </a:lnSpc>
              <a:spcBef>
                <a:spcPts val="500"/>
              </a:spcBef>
            </a:pPr>
            <a:endParaRPr lang="nl-NL" sz="2400" dirty="0" smtClean="0">
              <a:solidFill>
                <a:srgbClr val="4A6486"/>
              </a:solidFill>
              <a:latin typeface="Century Gothic" charset="0"/>
            </a:endParaRPr>
          </a:p>
          <a:p>
            <a:pPr lvl="1">
              <a:lnSpc>
                <a:spcPct val="90000"/>
              </a:lnSpc>
              <a:spcBef>
                <a:spcPts val="500"/>
              </a:spcBef>
            </a:pPr>
            <a:endParaRPr lang="nl-NL" sz="2400" dirty="0">
              <a:solidFill>
                <a:srgbClr val="4A6486"/>
              </a:solidFill>
              <a:latin typeface="Century Gothic" charset="0"/>
            </a:endParaRPr>
          </a:p>
          <a:p>
            <a:pPr lvl="1">
              <a:lnSpc>
                <a:spcPct val="90000"/>
              </a:lnSpc>
              <a:spcBef>
                <a:spcPts val="500"/>
              </a:spcBef>
            </a:pPr>
            <a:r>
              <a:rPr lang="nl-NL" sz="2400" dirty="0" smtClean="0">
                <a:solidFill>
                  <a:srgbClr val="4A6486"/>
                </a:solidFill>
                <a:latin typeface="Century Gothic" charset="0"/>
              </a:rPr>
              <a:t>		       </a:t>
            </a:r>
          </a:p>
          <a:p>
            <a:pPr lvl="1">
              <a:lnSpc>
                <a:spcPct val="90000"/>
              </a:lnSpc>
              <a:spcBef>
                <a:spcPts val="500"/>
              </a:spcBef>
            </a:pPr>
            <a:r>
              <a:rPr lang="nl-NL" sz="2400" dirty="0">
                <a:solidFill>
                  <a:srgbClr val="4A6486"/>
                </a:solidFill>
                <a:latin typeface="Century Gothic" charset="0"/>
              </a:rPr>
              <a:t>	</a:t>
            </a:r>
            <a:r>
              <a:rPr lang="nl-NL" sz="2400" dirty="0" smtClean="0">
                <a:solidFill>
                  <a:srgbClr val="4A6486"/>
                </a:solidFill>
                <a:latin typeface="Century Gothic" charset="0"/>
              </a:rPr>
              <a:t>	   </a:t>
            </a:r>
            <a:r>
              <a:rPr lang="nl-NL" sz="1600" dirty="0" smtClean="0">
                <a:solidFill>
                  <a:srgbClr val="44546A">
                    <a:lumMod val="60000"/>
                    <a:lumOff val="40000"/>
                  </a:srgbClr>
                </a:solidFill>
              </a:rPr>
              <a:t>27 </a:t>
            </a:r>
            <a:r>
              <a:rPr lang="nl-NL" sz="1600" dirty="0" err="1" smtClean="0">
                <a:solidFill>
                  <a:srgbClr val="44546A">
                    <a:lumMod val="60000"/>
                    <a:lumOff val="40000"/>
                  </a:srgbClr>
                </a:solidFill>
              </a:rPr>
              <a:t>avril</a:t>
            </a:r>
            <a:r>
              <a:rPr lang="nl-NL" sz="1600" dirty="0" smtClean="0">
                <a:solidFill>
                  <a:srgbClr val="44546A">
                    <a:lumMod val="60000"/>
                    <a:lumOff val="40000"/>
                  </a:srgbClr>
                </a:solidFill>
              </a:rPr>
              <a:t> 2018</a:t>
            </a:r>
            <a:endParaRPr lang="nl-NL" sz="1600" dirty="0">
              <a:solidFill>
                <a:srgbClr val="44546A">
                  <a:lumMod val="60000"/>
                  <a:lumOff val="40000"/>
                </a:srgb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1994918"/>
            <a:ext cx="8010525" cy="315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8588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0725" y="222251"/>
            <a:ext cx="7128000" cy="596899"/>
          </a:xfrm>
        </p:spPr>
        <p:txBody>
          <a:bodyPr>
            <a:normAutofit fontScale="90000"/>
          </a:bodyPr>
          <a:lstStyle/>
          <a:p>
            <a:r>
              <a:rPr lang="fr-BE" sz="3200" dirty="0" smtClean="0"/>
              <a:t>Mission de l’hôpital - </a:t>
            </a:r>
            <a:r>
              <a:rPr lang="nl-BE" sz="3200" i="1" dirty="0" smtClean="0"/>
              <a:t>Missie </a:t>
            </a:r>
            <a:r>
              <a:rPr lang="nl-BE" sz="3200" i="1" dirty="0"/>
              <a:t>van het ziekenhuis</a:t>
            </a:r>
            <a:endParaRPr lang="fr-BE" sz="3200" i="1" dirty="0"/>
          </a:p>
        </p:txBody>
      </p:sp>
      <p:sp>
        <p:nvSpPr>
          <p:cNvPr id="4" name="Text Placeholder 3"/>
          <p:cNvSpPr>
            <a:spLocks noGrp="1"/>
          </p:cNvSpPr>
          <p:nvPr>
            <p:ph type="body" sz="quarter" idx="13"/>
          </p:nvPr>
        </p:nvSpPr>
        <p:spPr>
          <a:xfrm>
            <a:off x="487738" y="507815"/>
            <a:ext cx="702887" cy="662400"/>
          </a:xfrm>
        </p:spPr>
        <p:txBody>
          <a:bodyPr>
            <a:normAutofit/>
          </a:bodyPr>
          <a:lstStyle/>
          <a:p>
            <a:r>
              <a:rPr lang="fr-BE" dirty="0"/>
              <a:t>8</a:t>
            </a:r>
          </a:p>
        </p:txBody>
      </p:sp>
      <p:sp>
        <p:nvSpPr>
          <p:cNvPr id="2" name="TextBox 1"/>
          <p:cNvSpPr txBox="1"/>
          <p:nvPr/>
        </p:nvSpPr>
        <p:spPr>
          <a:xfrm>
            <a:off x="600075" y="5981700"/>
            <a:ext cx="7943850" cy="533400"/>
          </a:xfrm>
          <a:prstGeom prst="rect">
            <a:avLst/>
          </a:prstGeom>
        </p:spPr>
        <p:txBody>
          <a:bodyPr vert="horz" wrap="square" lIns="91440" tIns="45720" rIns="91440" bIns="45720" rtlCol="0" anchor="t">
            <a:normAutofit/>
          </a:bodyPr>
          <a:lstStyle/>
          <a:p>
            <a:pPr algn="ctr">
              <a:lnSpc>
                <a:spcPct val="90000"/>
              </a:lnSpc>
            </a:pPr>
            <a:r>
              <a:rPr lang="fr-BE" b="0" spc="110" dirty="0" smtClean="0">
                <a:solidFill>
                  <a:schemeClr val="tx2">
                    <a:lumMod val="60000"/>
                    <a:lumOff val="40000"/>
                  </a:schemeClr>
                </a:solidFill>
                <a:latin typeface="Calibri" panose="020F0502020204030204" pitchFamily="34" charset="0"/>
                <a:cs typeface="DIN-Regular"/>
              </a:rPr>
              <a:t>    </a:t>
            </a:r>
            <a:r>
              <a:rPr lang="fr-BE" sz="1400" b="0" spc="110" dirty="0" smtClean="0">
                <a:solidFill>
                  <a:schemeClr val="tx2">
                    <a:lumMod val="60000"/>
                    <a:lumOff val="40000"/>
                  </a:schemeClr>
                </a:solidFill>
                <a:latin typeface="Calibri" panose="020F0502020204030204" pitchFamily="34" charset="0"/>
                <a:cs typeface="DIN-Regular"/>
              </a:rPr>
              <a:t>27 avril-</a:t>
            </a:r>
            <a:r>
              <a:rPr lang="fr-BE" sz="1400" b="0" spc="110" dirty="0" err="1" smtClean="0">
                <a:solidFill>
                  <a:schemeClr val="tx2">
                    <a:lumMod val="60000"/>
                    <a:lumOff val="40000"/>
                  </a:schemeClr>
                </a:solidFill>
                <a:latin typeface="Calibri" panose="020F0502020204030204" pitchFamily="34" charset="0"/>
                <a:cs typeface="DIN-Regular"/>
              </a:rPr>
              <a:t>april</a:t>
            </a:r>
            <a:r>
              <a:rPr lang="fr-BE" sz="1400" b="0" spc="110" dirty="0" smtClean="0">
                <a:solidFill>
                  <a:schemeClr val="tx2">
                    <a:lumMod val="60000"/>
                    <a:lumOff val="40000"/>
                  </a:schemeClr>
                </a:solidFill>
                <a:latin typeface="Calibri" panose="020F0502020204030204" pitchFamily="34" charset="0"/>
                <a:cs typeface="DIN-Regular"/>
              </a:rPr>
              <a:t> 2018</a:t>
            </a:r>
          </a:p>
        </p:txBody>
      </p:sp>
      <p:sp>
        <p:nvSpPr>
          <p:cNvPr id="6" name="Content Placeholder 5"/>
          <p:cNvSpPr>
            <a:spLocks noGrp="1"/>
          </p:cNvSpPr>
          <p:nvPr>
            <p:ph idx="1"/>
          </p:nvPr>
        </p:nvSpPr>
        <p:spPr>
          <a:xfrm>
            <a:off x="792577" y="1330325"/>
            <a:ext cx="7313198" cy="3762375"/>
          </a:xfrm>
        </p:spPr>
        <p:txBody>
          <a:bodyPr>
            <a:normAutofit/>
          </a:bodyPr>
          <a:lstStyle/>
          <a:p>
            <a:pPr marL="0" indent="0">
              <a:buNone/>
            </a:pPr>
            <a:endParaRPr lang="fr-BE" sz="3200" dirty="0" smtClean="0"/>
          </a:p>
          <a:p>
            <a:pPr marL="0" indent="0">
              <a:buNone/>
            </a:pPr>
            <a:r>
              <a:rPr lang="fr-BE" sz="3200" dirty="0" smtClean="0"/>
              <a:t>Objectiver les raisons qui nécessitent une institutionnalisation</a:t>
            </a:r>
          </a:p>
          <a:p>
            <a:pPr marL="0" indent="0">
              <a:buNone/>
            </a:pPr>
            <a:r>
              <a:rPr lang="nl-BE" sz="3200" i="1" dirty="0"/>
              <a:t>Objectivering van de redenen voor institutionalisering.</a:t>
            </a:r>
          </a:p>
          <a:p>
            <a:pPr marL="0" indent="0">
              <a:buNone/>
            </a:pPr>
            <a:endParaRPr lang="fr-BE" sz="3200" dirty="0"/>
          </a:p>
        </p:txBody>
      </p:sp>
      <p:pic>
        <p:nvPicPr>
          <p:cNvPr id="2050" name="Picture 2" descr="P:\My Pictures\attention personne agé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950" y="3390900"/>
            <a:ext cx="283845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72200" y="6248400"/>
            <a:ext cx="914400" cy="914400"/>
          </a:xfrm>
          <a:prstGeom prst="rect">
            <a:avLst/>
          </a:prstGeom>
        </p:spPr>
        <p:txBody>
          <a:bodyPr vert="horz" wrap="none" lIns="91440" tIns="45720" rIns="91440" bIns="45720" rtlCol="0" anchor="t">
            <a:normAutofit/>
          </a:bodyPr>
          <a:lstStyle/>
          <a:p>
            <a:pPr>
              <a:lnSpc>
                <a:spcPct val="90000"/>
              </a:lnSpc>
            </a:pPr>
            <a:r>
              <a:rPr lang="fr-BE" sz="1200" i="1" spc="110" dirty="0" smtClean="0">
                <a:solidFill>
                  <a:srgbClr val="1F497D"/>
                </a:solidFill>
                <a:latin typeface="Calibri" panose="020F0502020204030204" pitchFamily="34" charset="0"/>
                <a:cs typeface="DIN-Regular"/>
              </a:rPr>
              <a:t>(</a:t>
            </a:r>
            <a:r>
              <a:rPr lang="fr-BE" sz="1200" i="1" spc="110" dirty="0" err="1" smtClean="0">
                <a:solidFill>
                  <a:srgbClr val="1F497D"/>
                </a:solidFill>
                <a:latin typeface="Calibri" panose="020F0502020204030204" pitchFamily="34" charset="0"/>
                <a:cs typeface="DIN-Regular"/>
              </a:rPr>
              <a:t>ouderen</a:t>
            </a:r>
            <a:r>
              <a:rPr lang="fr-BE" sz="1200" i="1" spc="110" dirty="0" smtClean="0">
                <a:solidFill>
                  <a:srgbClr val="1F497D"/>
                </a:solidFill>
                <a:latin typeface="Calibri" panose="020F0502020204030204" pitchFamily="34" charset="0"/>
                <a:cs typeface="DIN-Regular"/>
              </a:rPr>
              <a:t> </a:t>
            </a:r>
            <a:r>
              <a:rPr lang="fr-BE" sz="1200" i="1" spc="110" dirty="0" err="1" smtClean="0">
                <a:solidFill>
                  <a:srgbClr val="1F497D"/>
                </a:solidFill>
                <a:latin typeface="Calibri" panose="020F0502020204030204" pitchFamily="34" charset="0"/>
                <a:cs typeface="DIN-Regular"/>
              </a:rPr>
              <a:t>personen</a:t>
            </a:r>
            <a:r>
              <a:rPr lang="fr-BE" sz="1200" i="1" spc="110" dirty="0" smtClean="0">
                <a:solidFill>
                  <a:srgbClr val="1F497D"/>
                </a:solidFill>
                <a:latin typeface="Calibri" panose="020F0502020204030204" pitchFamily="34" charset="0"/>
                <a:cs typeface="DIN-Regular"/>
              </a:rPr>
              <a:t>)</a:t>
            </a:r>
            <a:endParaRPr lang="fr-BE" sz="1200" b="0" i="1" spc="110" dirty="0" smtClean="0">
              <a:solidFill>
                <a:srgbClr val="1F497D"/>
              </a:solidFill>
              <a:latin typeface="Calibri" panose="020F0502020204030204" pitchFamily="34" charset="0"/>
              <a:cs typeface="DIN-Regular"/>
            </a:endParaRPr>
          </a:p>
        </p:txBody>
      </p:sp>
    </p:spTree>
    <p:extLst>
      <p:ext uri="{BB962C8B-B14F-4D97-AF65-F5344CB8AC3E}">
        <p14:creationId xmlns:p14="http://schemas.microsoft.com/office/powerpoint/2010/main" val="2108623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7827" y="1355725"/>
            <a:ext cx="7313198" cy="5111750"/>
          </a:xfrm>
        </p:spPr>
        <p:txBody>
          <a:bodyPr>
            <a:normAutofit fontScale="92500"/>
          </a:bodyPr>
          <a:lstStyle/>
          <a:p>
            <a:endParaRPr lang="fr-BE" dirty="0" smtClean="0"/>
          </a:p>
          <a:p>
            <a:pPr marL="0" lvl="0" indent="0">
              <a:lnSpc>
                <a:spcPct val="90000"/>
              </a:lnSpc>
              <a:spcBef>
                <a:spcPts val="1000"/>
              </a:spcBef>
              <a:buClrTx/>
              <a:buNone/>
            </a:pPr>
            <a:r>
              <a:rPr lang="nl-NL" sz="1900" i="1" dirty="0" err="1">
                <a:solidFill>
                  <a:srgbClr val="4A6486"/>
                </a:solidFill>
                <a:latin typeface="Century Gothic" charset="0"/>
              </a:rPr>
              <a:t>Raisons</a:t>
            </a:r>
            <a:r>
              <a:rPr lang="nl-NL" sz="1900" i="1" dirty="0">
                <a:solidFill>
                  <a:srgbClr val="4A6486"/>
                </a:solidFill>
                <a:latin typeface="Century Gothic" charset="0"/>
              </a:rPr>
              <a:t> </a:t>
            </a:r>
            <a:r>
              <a:rPr lang="nl-NL" sz="1900" i="1" dirty="0" err="1">
                <a:solidFill>
                  <a:srgbClr val="4A6486"/>
                </a:solidFill>
                <a:latin typeface="Century Gothic" charset="0"/>
              </a:rPr>
              <a:t>subjectives</a:t>
            </a:r>
            <a:r>
              <a:rPr lang="nl-NL" sz="1900" i="1" dirty="0">
                <a:solidFill>
                  <a:srgbClr val="4A6486"/>
                </a:solidFill>
                <a:latin typeface="Century Gothic" charset="0"/>
              </a:rPr>
              <a:t> à </a:t>
            </a:r>
            <a:r>
              <a:rPr lang="nl-NL" sz="1900" i="1" dirty="0" err="1">
                <a:solidFill>
                  <a:srgbClr val="4A6486"/>
                </a:solidFill>
                <a:latin typeface="Century Gothic" charset="0"/>
              </a:rPr>
              <a:t>l’admission</a:t>
            </a:r>
            <a:r>
              <a:rPr lang="nl-NL" sz="1900" i="1" dirty="0">
                <a:solidFill>
                  <a:srgbClr val="4A6486"/>
                </a:solidFill>
                <a:latin typeface="Century Gothic" charset="0"/>
              </a:rPr>
              <a:t> </a:t>
            </a:r>
            <a:r>
              <a:rPr lang="nl-NL" sz="1900" i="1" dirty="0" err="1">
                <a:solidFill>
                  <a:srgbClr val="4A6486"/>
                </a:solidFill>
                <a:latin typeface="Century Gothic" charset="0"/>
              </a:rPr>
              <a:t>éventuelle</a:t>
            </a:r>
            <a:r>
              <a:rPr lang="nl-NL" sz="1900" i="1" dirty="0">
                <a:solidFill>
                  <a:srgbClr val="4A6486"/>
                </a:solidFill>
                <a:latin typeface="Century Gothic" charset="0"/>
              </a:rPr>
              <a:t> en </a:t>
            </a:r>
            <a:r>
              <a:rPr lang="nl-NL" sz="1900" i="1" dirty="0" err="1">
                <a:solidFill>
                  <a:srgbClr val="4A6486"/>
                </a:solidFill>
                <a:latin typeface="Century Gothic" charset="0"/>
              </a:rPr>
              <a:t>institution</a:t>
            </a:r>
            <a:r>
              <a:rPr lang="nl-NL" sz="1900" i="1" dirty="0">
                <a:solidFill>
                  <a:srgbClr val="4A6486"/>
                </a:solidFill>
                <a:latin typeface="Century Gothic" charset="0"/>
              </a:rPr>
              <a:t> : </a:t>
            </a:r>
            <a:endParaRPr lang="nl-NL" sz="1900" i="1" dirty="0" smtClean="0">
              <a:solidFill>
                <a:srgbClr val="4A6486"/>
              </a:solidFill>
              <a:latin typeface="Century Gothic" charset="0"/>
            </a:endParaRPr>
          </a:p>
          <a:p>
            <a:pPr lvl="0">
              <a:lnSpc>
                <a:spcPct val="90000"/>
              </a:lnSpc>
              <a:spcBef>
                <a:spcPts val="1000"/>
              </a:spcBef>
              <a:buClrTx/>
              <a:buFont typeface="Wingdings" panose="05000000000000000000" pitchFamily="2" charset="2"/>
              <a:buChar char="Ø"/>
            </a:pPr>
            <a:r>
              <a:rPr lang="nl-NL" sz="1900" i="1" dirty="0" err="1" smtClean="0">
                <a:solidFill>
                  <a:srgbClr val="4A6486"/>
                </a:solidFill>
                <a:latin typeface="Century Gothic" charset="0"/>
              </a:rPr>
              <a:t>Il</a:t>
            </a:r>
            <a:r>
              <a:rPr lang="nl-NL" sz="1900" i="1" dirty="0" smtClean="0">
                <a:solidFill>
                  <a:srgbClr val="4A6486"/>
                </a:solidFill>
                <a:latin typeface="Century Gothic" charset="0"/>
              </a:rPr>
              <a:t> y a </a:t>
            </a:r>
            <a:r>
              <a:rPr lang="nl-NL" sz="1900" i="1" dirty="0" err="1" smtClean="0">
                <a:solidFill>
                  <a:srgbClr val="4A6486"/>
                </a:solidFill>
                <a:latin typeface="Century Gothic" charset="0"/>
              </a:rPr>
              <a:t>autant</a:t>
            </a:r>
            <a:r>
              <a:rPr lang="nl-NL" sz="1900" i="1" dirty="0" smtClean="0">
                <a:solidFill>
                  <a:srgbClr val="4A6486"/>
                </a:solidFill>
                <a:latin typeface="Century Gothic" charset="0"/>
              </a:rPr>
              <a:t> de </a:t>
            </a:r>
            <a:r>
              <a:rPr lang="nl-NL" sz="1900" i="1" dirty="0" err="1" smtClean="0">
                <a:solidFill>
                  <a:srgbClr val="4A6486"/>
                </a:solidFill>
                <a:latin typeface="Century Gothic" charset="0"/>
              </a:rPr>
              <a:t>raisons</a:t>
            </a:r>
            <a:r>
              <a:rPr lang="nl-NL" sz="1900" i="1" dirty="0" smtClean="0">
                <a:solidFill>
                  <a:srgbClr val="4A6486"/>
                </a:solidFill>
                <a:latin typeface="Century Gothic" charset="0"/>
              </a:rPr>
              <a:t> </a:t>
            </a:r>
            <a:r>
              <a:rPr lang="nl-NL" sz="1900" i="1" dirty="0" err="1" smtClean="0">
                <a:solidFill>
                  <a:srgbClr val="4A6486"/>
                </a:solidFill>
                <a:latin typeface="Century Gothic" charset="0"/>
              </a:rPr>
              <a:t>qu’il</a:t>
            </a:r>
            <a:r>
              <a:rPr lang="nl-NL" sz="1900" i="1" dirty="0" smtClean="0">
                <a:solidFill>
                  <a:srgbClr val="4A6486"/>
                </a:solidFill>
                <a:latin typeface="Century Gothic" charset="0"/>
              </a:rPr>
              <a:t> y a de </a:t>
            </a:r>
            <a:r>
              <a:rPr lang="nl-NL" sz="1900" i="1" dirty="0" err="1" smtClean="0">
                <a:solidFill>
                  <a:srgbClr val="4A6486"/>
                </a:solidFill>
                <a:latin typeface="Century Gothic" charset="0"/>
              </a:rPr>
              <a:t>sujets</a:t>
            </a:r>
            <a:r>
              <a:rPr lang="nl-NL" sz="1900" i="1" dirty="0" smtClean="0">
                <a:solidFill>
                  <a:srgbClr val="4A6486"/>
                </a:solidFill>
                <a:latin typeface="Century Gothic" charset="0"/>
              </a:rPr>
              <a:t> </a:t>
            </a:r>
            <a:r>
              <a:rPr lang="nl-NL" sz="1900" i="1" dirty="0" err="1" smtClean="0">
                <a:solidFill>
                  <a:srgbClr val="4A6486"/>
                </a:solidFill>
                <a:latin typeface="Century Gothic" charset="0"/>
              </a:rPr>
              <a:t>qui</a:t>
            </a:r>
            <a:r>
              <a:rPr lang="nl-NL" sz="1900" i="1" dirty="0" smtClean="0">
                <a:solidFill>
                  <a:srgbClr val="4A6486"/>
                </a:solidFill>
                <a:latin typeface="Century Gothic" charset="0"/>
              </a:rPr>
              <a:t> font </a:t>
            </a:r>
            <a:r>
              <a:rPr lang="nl-NL" sz="1900" i="1" dirty="0" err="1" smtClean="0">
                <a:solidFill>
                  <a:srgbClr val="4A6486"/>
                </a:solidFill>
                <a:latin typeface="Century Gothic" charset="0"/>
              </a:rPr>
              <a:t>ce</a:t>
            </a:r>
            <a:r>
              <a:rPr lang="nl-NL" sz="1900" i="1" dirty="0" smtClean="0">
                <a:solidFill>
                  <a:srgbClr val="4A6486"/>
                </a:solidFill>
                <a:latin typeface="Century Gothic" charset="0"/>
              </a:rPr>
              <a:t> </a:t>
            </a:r>
            <a:r>
              <a:rPr lang="nl-NL" sz="1900" i="1" dirty="0" err="1" smtClean="0">
                <a:solidFill>
                  <a:srgbClr val="4A6486"/>
                </a:solidFill>
                <a:latin typeface="Century Gothic" charset="0"/>
              </a:rPr>
              <a:t>choix</a:t>
            </a:r>
            <a:endParaRPr lang="nl-NL" sz="1900" i="1" dirty="0">
              <a:solidFill>
                <a:srgbClr val="4A6486"/>
              </a:solidFill>
              <a:latin typeface="Century Gothic" charset="0"/>
            </a:endParaRPr>
          </a:p>
          <a:p>
            <a:pPr lvl="0">
              <a:lnSpc>
                <a:spcPct val="90000"/>
              </a:lnSpc>
              <a:spcBef>
                <a:spcPts val="1000"/>
              </a:spcBef>
              <a:buClrTx/>
              <a:buFont typeface="Wingdings" panose="05000000000000000000" pitchFamily="2" charset="2"/>
              <a:buChar char="Ø"/>
            </a:pPr>
            <a:r>
              <a:rPr lang="nl-NL" sz="1900" i="1" dirty="0" err="1" smtClean="0">
                <a:solidFill>
                  <a:srgbClr val="4A6486"/>
                </a:solidFill>
                <a:latin typeface="Century Gothic" charset="0"/>
              </a:rPr>
              <a:t>prend</a:t>
            </a:r>
            <a:r>
              <a:rPr lang="nl-NL" sz="1900" i="1" dirty="0" smtClean="0">
                <a:solidFill>
                  <a:srgbClr val="4A6486"/>
                </a:solidFill>
                <a:latin typeface="Century Gothic" charset="0"/>
              </a:rPr>
              <a:t> </a:t>
            </a:r>
            <a:r>
              <a:rPr lang="nl-NL" sz="1900" i="1" dirty="0">
                <a:solidFill>
                  <a:srgbClr val="4A6486"/>
                </a:solidFill>
                <a:latin typeface="Century Gothic" charset="0"/>
              </a:rPr>
              <a:t>du </a:t>
            </a:r>
            <a:r>
              <a:rPr lang="nl-NL" sz="1900" i="1" dirty="0" err="1" smtClean="0">
                <a:solidFill>
                  <a:srgbClr val="4A6486"/>
                </a:solidFill>
                <a:latin typeface="Century Gothic" charset="0"/>
              </a:rPr>
              <a:t>temps</a:t>
            </a:r>
            <a:r>
              <a:rPr lang="nl-NL" sz="1900" i="1" dirty="0" smtClean="0">
                <a:solidFill>
                  <a:srgbClr val="4A6486"/>
                </a:solidFill>
                <a:latin typeface="Century Gothic" charset="0"/>
              </a:rPr>
              <a:t> </a:t>
            </a:r>
          </a:p>
          <a:p>
            <a:pPr marL="0" lvl="0" indent="0">
              <a:lnSpc>
                <a:spcPct val="90000"/>
              </a:lnSpc>
              <a:spcBef>
                <a:spcPts val="1000"/>
              </a:spcBef>
              <a:buClrTx/>
              <a:buNone/>
            </a:pPr>
            <a:endParaRPr lang="nl-NL" sz="1900" i="1" dirty="0" smtClean="0">
              <a:solidFill>
                <a:srgbClr val="4A6486"/>
              </a:solidFill>
              <a:latin typeface="Century Gothic" charset="0"/>
            </a:endParaRPr>
          </a:p>
          <a:p>
            <a:pPr marL="0" lvl="0" indent="0">
              <a:lnSpc>
                <a:spcPct val="90000"/>
              </a:lnSpc>
              <a:spcBef>
                <a:spcPts val="1000"/>
              </a:spcBef>
              <a:buClrTx/>
              <a:buNone/>
            </a:pPr>
            <a:r>
              <a:rPr lang="nl-NL" sz="1900" i="1" dirty="0">
                <a:solidFill>
                  <a:srgbClr val="4A6486"/>
                </a:solidFill>
                <a:latin typeface="Century Gothic" charset="0"/>
              </a:rPr>
              <a:t>Subjectieve redenen voor eventuele opname in een instelling: </a:t>
            </a:r>
          </a:p>
          <a:p>
            <a:pPr lvl="0">
              <a:lnSpc>
                <a:spcPct val="90000"/>
              </a:lnSpc>
              <a:spcBef>
                <a:spcPts val="1000"/>
              </a:spcBef>
              <a:buClrTx/>
              <a:buFont typeface="Wingdings" panose="05000000000000000000" pitchFamily="2" charset="2"/>
              <a:buChar char="Ø"/>
            </a:pPr>
            <a:r>
              <a:rPr lang="nl-NL" sz="1900" i="1" dirty="0">
                <a:solidFill>
                  <a:srgbClr val="4A6486"/>
                </a:solidFill>
                <a:latin typeface="Century Gothic" charset="0"/>
              </a:rPr>
              <a:t>Er zijn evenveel redenen als personen die deze keuze maken</a:t>
            </a:r>
          </a:p>
          <a:p>
            <a:pPr lvl="0">
              <a:lnSpc>
                <a:spcPct val="90000"/>
              </a:lnSpc>
              <a:spcBef>
                <a:spcPts val="1000"/>
              </a:spcBef>
              <a:buClrTx/>
              <a:buFont typeface="Wingdings" panose="05000000000000000000" pitchFamily="2" charset="2"/>
              <a:buChar char="Ø"/>
            </a:pPr>
            <a:r>
              <a:rPr lang="nl-NL" sz="1900" i="1" dirty="0">
                <a:solidFill>
                  <a:srgbClr val="4A6486"/>
                </a:solidFill>
                <a:latin typeface="Century Gothic" charset="0"/>
              </a:rPr>
              <a:t>Tijd nodig </a:t>
            </a:r>
          </a:p>
          <a:p>
            <a:pPr marL="0" lvl="0" indent="0">
              <a:lnSpc>
                <a:spcPct val="90000"/>
              </a:lnSpc>
              <a:spcBef>
                <a:spcPts val="1000"/>
              </a:spcBef>
              <a:buClrTx/>
              <a:buNone/>
            </a:pPr>
            <a:endParaRPr lang="nl-NL" sz="2000" i="1" dirty="0">
              <a:solidFill>
                <a:srgbClr val="4A6486"/>
              </a:solidFill>
              <a:latin typeface="Century Gothic" charset="0"/>
            </a:endParaRPr>
          </a:p>
          <a:p>
            <a:pPr marL="0" indent="0">
              <a:buNone/>
            </a:pPr>
            <a:endParaRPr lang="fr-BE" dirty="0" smtClean="0"/>
          </a:p>
          <a:p>
            <a:endParaRPr lang="fr-BE" dirty="0" smtClean="0"/>
          </a:p>
          <a:p>
            <a:endParaRPr lang="fr-BE" dirty="0" smtClean="0"/>
          </a:p>
          <a:p>
            <a:pPr lvl="5"/>
            <a:endParaRPr lang="fr-BE" dirty="0"/>
          </a:p>
          <a:p>
            <a:pPr marL="2743200" lvl="6" indent="0">
              <a:buNone/>
            </a:pPr>
            <a:r>
              <a:rPr lang="fr-BE" dirty="0" smtClean="0"/>
              <a:t>  </a:t>
            </a:r>
            <a:r>
              <a:rPr lang="fr-BE" sz="1500" dirty="0" smtClean="0">
                <a:solidFill>
                  <a:schemeClr val="tx2">
                    <a:lumMod val="40000"/>
                    <a:lumOff val="60000"/>
                  </a:schemeClr>
                </a:solidFill>
              </a:rPr>
              <a:t>27 avril - </a:t>
            </a:r>
            <a:r>
              <a:rPr lang="fr-BE" sz="1500" i="1" dirty="0" err="1" smtClean="0">
                <a:solidFill>
                  <a:schemeClr val="tx2">
                    <a:lumMod val="40000"/>
                    <a:lumOff val="60000"/>
                  </a:schemeClr>
                </a:solidFill>
              </a:rPr>
              <a:t>april</a:t>
            </a:r>
            <a:r>
              <a:rPr lang="fr-BE" sz="1500" dirty="0" smtClean="0">
                <a:solidFill>
                  <a:schemeClr val="tx2">
                    <a:lumMod val="40000"/>
                    <a:lumOff val="60000"/>
                  </a:schemeClr>
                </a:solidFill>
              </a:rPr>
              <a:t> 2018</a:t>
            </a:r>
            <a:endParaRPr lang="fr-BE" sz="1500" dirty="0">
              <a:solidFill>
                <a:schemeClr val="tx2">
                  <a:lumMod val="40000"/>
                  <a:lumOff val="60000"/>
                </a:schemeClr>
              </a:solidFill>
            </a:endParaRPr>
          </a:p>
        </p:txBody>
      </p:sp>
      <p:sp>
        <p:nvSpPr>
          <p:cNvPr id="3" name="Title 2"/>
          <p:cNvSpPr>
            <a:spLocks noGrp="1"/>
          </p:cNvSpPr>
          <p:nvPr>
            <p:ph type="title"/>
          </p:nvPr>
        </p:nvSpPr>
        <p:spPr>
          <a:xfrm>
            <a:off x="1819419" y="193676"/>
            <a:ext cx="7128000" cy="432793"/>
          </a:xfrm>
        </p:spPr>
        <p:txBody>
          <a:bodyPr>
            <a:noAutofit/>
          </a:bodyPr>
          <a:lstStyle/>
          <a:p>
            <a:r>
              <a:rPr lang="fr-BE" sz="3200" dirty="0" smtClean="0"/>
              <a:t>Particularités des patients O et A  </a:t>
            </a:r>
            <a:r>
              <a:rPr lang="nl-BE" sz="3200" i="1" dirty="0"/>
              <a:t>Bijzonderheden van O- en A-patiënten</a:t>
            </a:r>
            <a:endParaRPr lang="fr-BE" sz="3200" i="1" dirty="0"/>
          </a:p>
        </p:txBody>
      </p:sp>
      <p:sp>
        <p:nvSpPr>
          <p:cNvPr id="4" name="Text Placeholder 3"/>
          <p:cNvSpPr>
            <a:spLocks noGrp="1"/>
          </p:cNvSpPr>
          <p:nvPr>
            <p:ph type="body" sz="quarter" idx="13"/>
          </p:nvPr>
        </p:nvSpPr>
        <p:spPr/>
        <p:txBody>
          <a:bodyPr/>
          <a:lstStyle/>
          <a:p>
            <a:r>
              <a:rPr lang="fr-BE" dirty="0"/>
              <a:t>9</a:t>
            </a:r>
          </a:p>
        </p:txBody>
      </p:sp>
      <p:pic>
        <p:nvPicPr>
          <p:cNvPr id="4098" name="Picture 2" descr="P:\My Pictures\les vautou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425" y="3943350"/>
            <a:ext cx="28575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2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fontScale="92500" lnSpcReduction="10000"/>
      </a:bodyPr>
      <a:lstStyle>
        <a:defPPr>
          <a:lnSpc>
            <a:spcPct val="90000"/>
          </a:lnSpc>
          <a:defRPr b="0" spc="110" dirty="0" err="1" smtClean="0">
            <a:solidFill>
              <a:srgbClr val="1F497D"/>
            </a:solidFill>
            <a:latin typeface="Calibri" panose="020F0502020204030204" pitchFamily="34" charset="0"/>
            <a:cs typeface="DIN-Regular"/>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fontScale="92500" lnSpcReduction="10000"/>
      </a:bodyPr>
      <a:lstStyle>
        <a:defPPr>
          <a:lnSpc>
            <a:spcPct val="90000"/>
          </a:lnSpc>
          <a:defRPr b="0" spc="110" dirty="0" err="1" smtClean="0">
            <a:solidFill>
              <a:srgbClr val="1F497D"/>
            </a:solidFill>
            <a:latin typeface="Calibri" panose="020F0502020204030204" pitchFamily="34" charset="0"/>
            <a:cs typeface="DIN-Regular"/>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fontScale="92500" lnSpcReduction="10000"/>
      </a:bodyPr>
      <a:lstStyle>
        <a:defPPr>
          <a:lnSpc>
            <a:spcPct val="90000"/>
          </a:lnSpc>
          <a:defRPr b="0" spc="110" dirty="0" err="1" smtClean="0">
            <a:solidFill>
              <a:srgbClr val="1F497D"/>
            </a:solidFill>
            <a:latin typeface="Calibri" panose="020F0502020204030204" pitchFamily="34" charset="0"/>
            <a:cs typeface="DIN-Regular"/>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686796812ECA4AA2A4571536584923" ma:contentTypeVersion="22" ma:contentTypeDescription="Crée un document." ma:contentTypeScope="" ma:versionID="17be4902de2d8eb6535506b7674188c4">
  <xsd:schema xmlns:xsd="http://www.w3.org/2001/XMLSchema" xmlns:xs="http://www.w3.org/2001/XMLSchema" xmlns:p="http://schemas.microsoft.com/office/2006/metadata/properties" xmlns:ns2="c07eaeae-acac-4b98-8f36-e541d79f93ce" xmlns:ns3="095fbf63-de1b-42aa-bea6-2ca8c546bf0e" xmlns:ns4="c0d523f1-b257-440d-ad91-09c9a6cd684a" targetNamespace="http://schemas.microsoft.com/office/2006/metadata/properties" ma:root="true" ma:fieldsID="5f2eda76ee219264b9c7691716cb6b8d" ns2:_="" ns3:_="" ns4:_="">
    <xsd:import namespace="c07eaeae-acac-4b98-8f36-e541d79f93ce"/>
    <xsd:import namespace="095fbf63-de1b-42aa-bea6-2ca8c546bf0e"/>
    <xsd:import namespace="c0d523f1-b257-440d-ad91-09c9a6cd684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AutoKeyPoints" minOccurs="0"/>
                <xsd:element ref="ns2:MediaServiceKeyPoints" minOccurs="0"/>
                <xsd:element ref="ns4:TaxCatchAll" minOccurs="0"/>
                <xsd:element ref="ns2:lcf76f155ced4ddcb4097134ff3c332f" minOccurs="0"/>
                <xsd:element ref="ns2:MediaLengthInSeconds" minOccurs="0"/>
                <xsd:element ref="ns2:_Flow_SignoffStatu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7eaeae-acac-4b98-8f36-e541d79f93ce"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AutoTags" ma:index="6" nillable="true" ma:displayName="Tags" ma:internalName="MediaServiceAutoTags" ma:readOnly="true">
      <xsd:simpleType>
        <xsd:restriction base="dms:Text"/>
      </xsd:simpleType>
    </xsd:element>
    <xsd:element name="MediaServiceGenerationTime" ma:index="7" nillable="true" ma:displayName="MediaServiceGenerationTime" ma:hidden="true" ma:internalName="MediaServiceGenerationTime" ma:readOnly="true">
      <xsd:simpleType>
        <xsd:restriction base="dms:Text"/>
      </xsd:simpleType>
    </xsd:element>
    <xsd:element name="MediaServiceEventHashCode" ma:index="8" nillable="true" ma:displayName="MediaServiceEventHashCode" ma:hidden="true" ma:internalName="MediaServiceEventHashCode" ma:readOnly="true">
      <xsd:simpleType>
        <xsd:restriction base="dms:Text"/>
      </xsd:simpleType>
    </xsd:element>
    <xsd:element name="MediaServiceDateTaken" ma:index="9"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b18090a2-00d5-4892-8da6-04c7b4068367"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_Flow_SignoffStatus" ma:index="23" nillable="true" ma:displayName="État de validation" ma:internalName="_x00c9_tat_x0020_de_x0020_validation">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5fbf63-de1b-42aa-bea6-2ca8c546bf0e" elementFormDefault="qualified">
    <xsd:import namespace="http://schemas.microsoft.com/office/2006/documentManagement/types"/>
    <xsd:import namespace="http://schemas.microsoft.com/office/infopath/2007/PartnerControls"/>
    <xsd:element name="SharedWithUsers" ma:index="10" nillable="true" ma:displayName="Partagé avec"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d523f1-b257-440d-ad91-09c9a6cd684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e2f1ced-26c3-43bb-82a4-bf90f2ca22a3}" ma:internalName="TaxCatchAll" ma:showField="CatchAllData" ma:web="c0d523f1-b257-440d-ad91-09c9a6cd68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Type de contenu"/>
        <xsd:element ref="dc:title" minOccurs="0" maxOccurs="1" ma:index="3"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0d523f1-b257-440d-ad91-09c9a6cd684a" xsi:nil="true"/>
    <_Flow_SignoffStatus xmlns="c07eaeae-acac-4b98-8f36-e541d79f93ce" xsi:nil="true"/>
    <lcf76f155ced4ddcb4097134ff3c332f xmlns="c07eaeae-acac-4b98-8f36-e541d79f93c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E86A9BD-17A4-4C96-BCC5-625E921E77F8}"/>
</file>

<file path=customXml/itemProps2.xml><?xml version="1.0" encoding="utf-8"?>
<ds:datastoreItem xmlns:ds="http://schemas.openxmlformats.org/officeDocument/2006/customXml" ds:itemID="{C663C404-DCD2-4E4B-8A02-55304651BEC4}"/>
</file>

<file path=customXml/itemProps3.xml><?xml version="1.0" encoding="utf-8"?>
<ds:datastoreItem xmlns:ds="http://schemas.openxmlformats.org/officeDocument/2006/customXml" ds:itemID="{A096FCCC-B975-42CC-99D8-FED20355D039}"/>
</file>

<file path=docProps/app.xml><?xml version="1.0" encoding="utf-8"?>
<Properties xmlns="http://schemas.openxmlformats.org/officeDocument/2006/extended-properties" xmlns:vt="http://schemas.openxmlformats.org/officeDocument/2006/docPropsVTypes">
  <Template>Office Theme</Template>
  <TotalTime>1797</TotalTime>
  <Words>1279</Words>
  <Application>Microsoft Office PowerPoint</Application>
  <PresentationFormat>Diavoorstelling (4:3)</PresentationFormat>
  <Paragraphs>210</Paragraphs>
  <Slides>14</Slides>
  <Notes>5</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14</vt:i4>
      </vt:variant>
    </vt:vector>
  </HeadingPairs>
  <TitlesOfParts>
    <vt:vector size="25" baseType="lpstr">
      <vt:lpstr>Arial</vt:lpstr>
      <vt:lpstr>Calibri</vt:lpstr>
      <vt:lpstr>Calibri Light</vt:lpstr>
      <vt:lpstr>Century Gothic</vt:lpstr>
      <vt:lpstr>DIN Offc Pro Medium</vt:lpstr>
      <vt:lpstr>DIN-Regular</vt:lpstr>
      <vt:lpstr>Eurostile</vt:lpstr>
      <vt:lpstr>Wingdings</vt:lpstr>
      <vt:lpstr>Thème Office</vt:lpstr>
      <vt:lpstr>1_Thème Office</vt:lpstr>
      <vt:lpstr>2_Thème Office</vt:lpstr>
      <vt:lpstr>PowerPoint-presentatie</vt:lpstr>
      <vt:lpstr>Onze ervaring in het ziekenhuis  -   Notre expérience à l’hôpital </vt:lpstr>
      <vt:lpstr>Casus 1 – Case 1</vt:lpstr>
      <vt:lpstr>Casus 2 – Case 2</vt:lpstr>
      <vt:lpstr>Moeilijkheden -  Difficultés </vt:lpstr>
      <vt:lpstr>Thuishulp of WZC Aides à domicile ou  MR</vt:lpstr>
      <vt:lpstr>PowerPoint-presentatie</vt:lpstr>
      <vt:lpstr>Mission de l’hôpital - Missie van het ziekenhuis</vt:lpstr>
      <vt:lpstr>Particularités des patients O et A  Bijzonderheden van O- en A-patiënten</vt:lpstr>
      <vt:lpstr>A quoi être vigilent à l’hôpital face à une demande d’institutionnalisation - Waarop letten bij een aanvraag voor opname in een instelling?</vt:lpstr>
      <vt:lpstr>Ce qui nous semble important - Wat ons belangrijk lijkt</vt:lpstr>
      <vt:lpstr>Critique des soins à domicile - Kritiek op thuiszorg</vt:lpstr>
      <vt:lpstr>Une solution pour l’hôpital - Een oplossing voor het ziekenhuis</vt:lpstr>
      <vt:lpstr>PowerPoint-presentatie</vt:lpstr>
    </vt:vector>
  </TitlesOfParts>
  <Company>Kliniek Sint-Jan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bdevriendt</dc:creator>
  <cp:lastModifiedBy>Sarah Luyten</cp:lastModifiedBy>
  <cp:revision>168</cp:revision>
  <dcterms:created xsi:type="dcterms:W3CDTF">2015-12-01T20:37:50Z</dcterms:created>
  <dcterms:modified xsi:type="dcterms:W3CDTF">2018-04-26T14:08:15Z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0x010100D7686796812ECA4AA2A4571536584923</vt:lpwstr>
  </property>
</Properties>
</file>